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2.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3.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4.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5.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79"/>
  </p:notesMasterIdLst>
  <p:sldIdLst>
    <p:sldId id="257" r:id="rId4"/>
    <p:sldId id="258" r:id="rId5"/>
    <p:sldId id="262" r:id="rId6"/>
    <p:sldId id="259" r:id="rId7"/>
    <p:sldId id="261" r:id="rId8"/>
    <p:sldId id="260" r:id="rId9"/>
    <p:sldId id="263"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6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26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8" autoAdjust="0"/>
    <p:restoredTop sz="94660"/>
  </p:normalViewPr>
  <p:slideViewPr>
    <p:cSldViewPr snapToGrid="0">
      <p:cViewPr varScale="1">
        <p:scale>
          <a:sx n="62" d="100"/>
          <a:sy n="62" d="100"/>
        </p:scale>
        <p:origin x="208" y="1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https://stateofwa-my.sharepoint.com/personal/anneliese_vance-sherman_esd_wa_gov/Documents/Desktop/WABC/WABC%20workboo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Labor force participation, 2019, Washington state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manualLayout>
                  <c:x val="0"/>
                  <c:y val="-1.4616935580556099E-2"/>
                </c:manualLayout>
              </c:layout>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67-4619-90D1-E432A6B5D88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Data!$A$4:$A$44</c:f>
              <c:strCache>
                <c:ptCount val="41"/>
                <c:pt idx="0">
                  <c:v>Population 16 years and over</c:v>
                </c:pt>
                <c:pt idx="1">
                  <c:v>AGE</c:v>
                </c:pt>
                <c:pt idx="2">
                  <c:v>16 to 19 years</c:v>
                </c:pt>
                <c:pt idx="3">
                  <c:v>20 to 24 years</c:v>
                </c:pt>
                <c:pt idx="4">
                  <c:v>25 to 29 years</c:v>
                </c:pt>
                <c:pt idx="5">
                  <c:v>30 to 34 years</c:v>
                </c:pt>
                <c:pt idx="6">
                  <c:v>35 to 44 years</c:v>
                </c:pt>
                <c:pt idx="7">
                  <c:v>45 to 54 years</c:v>
                </c:pt>
                <c:pt idx="8">
                  <c:v>55 to 59 years</c:v>
                </c:pt>
                <c:pt idx="9">
                  <c:v>60 to 64 years</c:v>
                </c:pt>
                <c:pt idx="10">
                  <c:v>65 to 74 years</c:v>
                </c:pt>
                <c:pt idx="11">
                  <c:v>75 years and over</c:v>
                </c:pt>
                <c:pt idx="12">
                  <c:v>RACE AND HISPANIC OR LATINO ORIGIN</c:v>
                </c:pt>
                <c:pt idx="13">
                  <c:v>White alone</c:v>
                </c:pt>
                <c:pt idx="14">
                  <c:v>Black or African American alone</c:v>
                </c:pt>
                <c:pt idx="15">
                  <c:v>American Indian and Alaska Native alone</c:v>
                </c:pt>
                <c:pt idx="16">
                  <c:v>Asian alone</c:v>
                </c:pt>
                <c:pt idx="17">
                  <c:v>Native Hawaiian and Other Pacific Islander alone</c:v>
                </c:pt>
                <c:pt idx="18">
                  <c:v>Some other race alone</c:v>
                </c:pt>
                <c:pt idx="19">
                  <c:v>Two or more races</c:v>
                </c:pt>
                <c:pt idx="20">
                  <c:v>Hispanic or Latino origin (of any race)</c:v>
                </c:pt>
                <c:pt idx="21">
                  <c:v>White alone, not Hispanic or Latino</c:v>
                </c:pt>
                <c:pt idx="22">
                  <c:v>Population 20 to 64 years</c:v>
                </c:pt>
                <c:pt idx="23">
                  <c:v>SEX</c:v>
                </c:pt>
                <c:pt idx="24">
                  <c:v>Male</c:v>
                </c:pt>
                <c:pt idx="25">
                  <c:v>Female</c:v>
                </c:pt>
                <c:pt idx="26">
                  <c:v>With own children under 18 years</c:v>
                </c:pt>
                <c:pt idx="27">
                  <c:v>With own children under 6 years only</c:v>
                </c:pt>
                <c:pt idx="28">
                  <c:v>With own children under 6 years and 6 to 17  years</c:v>
                </c:pt>
                <c:pt idx="29">
                  <c:v>With own children 6 to 17 years only</c:v>
                </c:pt>
                <c:pt idx="30">
                  <c:v>POVERTY STATUS IN THE PAST 12 MONTHS</c:v>
                </c:pt>
                <c:pt idx="31">
                  <c:v>Below poverty level</c:v>
                </c:pt>
                <c:pt idx="32">
                  <c:v>At or above the poverty level</c:v>
                </c:pt>
                <c:pt idx="33">
                  <c:v>DISABILITY STATUS</c:v>
                </c:pt>
                <c:pt idx="34">
                  <c:v>With any disability</c:v>
                </c:pt>
                <c:pt idx="35">
                  <c:v>EDUCATIONAL ATTAINMENT</c:v>
                </c:pt>
                <c:pt idx="36">
                  <c:v>Population 25 to 64 years</c:v>
                </c:pt>
                <c:pt idx="37">
                  <c:v>Less than high school graduate</c:v>
                </c:pt>
                <c:pt idx="38">
                  <c:v>High school graduate (includes equivalency)</c:v>
                </c:pt>
                <c:pt idx="39">
                  <c:v>Some college or associate's degree</c:v>
                </c:pt>
                <c:pt idx="40">
                  <c:v>Bachelor's degree or higher</c:v>
                </c:pt>
              </c:strCache>
            </c:strRef>
          </c:cat>
          <c:val>
            <c:numRef>
              <c:f>Data!$D$4:$D$44</c:f>
              <c:numCache>
                <c:formatCode>General</c:formatCode>
                <c:ptCount val="41"/>
                <c:pt idx="0" formatCode="0.00%">
                  <c:v>0.65100000000000002</c:v>
                </c:pt>
                <c:pt idx="2" formatCode="0.00%">
                  <c:v>0.41199999999999998</c:v>
                </c:pt>
                <c:pt idx="3" formatCode="0.00%">
                  <c:v>0.79800000000000004</c:v>
                </c:pt>
                <c:pt idx="4" formatCode="0.00%">
                  <c:v>0.84899999999999998</c:v>
                </c:pt>
                <c:pt idx="5" formatCode="0.00%">
                  <c:v>0.83099999999999996</c:v>
                </c:pt>
                <c:pt idx="6" formatCode="0.00%">
                  <c:v>0.83099999999999996</c:v>
                </c:pt>
                <c:pt idx="7" formatCode="0.00%">
                  <c:v>0.83299999999999996</c:v>
                </c:pt>
                <c:pt idx="8" formatCode="0.00%">
                  <c:v>0.745</c:v>
                </c:pt>
                <c:pt idx="9" formatCode="0.00%">
                  <c:v>0.58599999999999997</c:v>
                </c:pt>
                <c:pt idx="10" formatCode="0.00%">
                  <c:v>0.248</c:v>
                </c:pt>
                <c:pt idx="11" formatCode="0.00%">
                  <c:v>6.6000000000000003E-2</c:v>
                </c:pt>
                <c:pt idx="13" formatCode="0.00%">
                  <c:v>0.63500000000000001</c:v>
                </c:pt>
                <c:pt idx="14" formatCode="0.00%">
                  <c:v>0.70499999999999996</c:v>
                </c:pt>
                <c:pt idx="15" formatCode="0.00%">
                  <c:v>0.57899999999999996</c:v>
                </c:pt>
                <c:pt idx="16" formatCode="0.00%">
                  <c:v>0.69199999999999995</c:v>
                </c:pt>
                <c:pt idx="17" formatCode="0.00%">
                  <c:v>0.70899999999999996</c:v>
                </c:pt>
                <c:pt idx="18" formatCode="0.00%">
                  <c:v>0.76200000000000001</c:v>
                </c:pt>
                <c:pt idx="19" formatCode="0.00%">
                  <c:v>0.69899999999999995</c:v>
                </c:pt>
                <c:pt idx="20" formatCode="0.00%">
                  <c:v>0.73299999999999998</c:v>
                </c:pt>
                <c:pt idx="21" formatCode="0.00%">
                  <c:v>0.628</c:v>
                </c:pt>
                <c:pt idx="22" formatCode="0.00%">
                  <c:v>0.79500000000000004</c:v>
                </c:pt>
                <c:pt idx="24" formatCode="0.00%">
                  <c:v>0.85199999999999998</c:v>
                </c:pt>
                <c:pt idx="25" formatCode="0.00%">
                  <c:v>0.73699999999999999</c:v>
                </c:pt>
                <c:pt idx="26" formatCode="0.00%">
                  <c:v>0.72499999999999998</c:v>
                </c:pt>
                <c:pt idx="27" formatCode="0.00%">
                  <c:v>0.67700000000000005</c:v>
                </c:pt>
                <c:pt idx="28" formatCode="0.00%">
                  <c:v>0.63300000000000001</c:v>
                </c:pt>
                <c:pt idx="29" formatCode="0.00%">
                  <c:v>0.78400000000000003</c:v>
                </c:pt>
                <c:pt idx="31" formatCode="0.00%">
                  <c:v>0.45900000000000002</c:v>
                </c:pt>
                <c:pt idx="32" formatCode="0.00%">
                  <c:v>0.83699999999999997</c:v>
                </c:pt>
                <c:pt idx="34" formatCode="0.00%">
                  <c:v>0.46800000000000003</c:v>
                </c:pt>
                <c:pt idx="36" formatCode="0.00%">
                  <c:v>0.79500000000000004</c:v>
                </c:pt>
                <c:pt idx="37" formatCode="0.00%">
                  <c:v>0.67500000000000004</c:v>
                </c:pt>
                <c:pt idx="38" formatCode="0.00%">
                  <c:v>0.74</c:v>
                </c:pt>
                <c:pt idx="39" formatCode="0.00%">
                  <c:v>0.77600000000000002</c:v>
                </c:pt>
                <c:pt idx="40" formatCode="0.00%">
                  <c:v>0.86899999999999999</c:v>
                </c:pt>
              </c:numCache>
            </c:numRef>
          </c:val>
          <c:extLst>
            <c:ext xmlns:c16="http://schemas.microsoft.com/office/drawing/2014/chart" uri="{C3380CC4-5D6E-409C-BE32-E72D297353CC}">
              <c16:uniqueId val="{00000000-7A67-4619-90D1-E432A6B5D884}"/>
            </c:ext>
          </c:extLst>
        </c:ser>
        <c:dLbls>
          <c:showLegendKey val="0"/>
          <c:showVal val="0"/>
          <c:showCatName val="0"/>
          <c:showSerName val="0"/>
          <c:showPercent val="0"/>
          <c:showBubbleSize val="0"/>
        </c:dLbls>
        <c:gapWidth val="219"/>
        <c:overlap val="-27"/>
        <c:axId val="872981904"/>
        <c:axId val="872985184"/>
      </c:barChart>
      <c:catAx>
        <c:axId val="87298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2985184"/>
        <c:crosses val="autoZero"/>
        <c:auto val="1"/>
        <c:lblAlgn val="ctr"/>
        <c:lblOffset val="100"/>
        <c:tickLblSkip val="1"/>
        <c:noMultiLvlLbl val="0"/>
      </c:catAx>
      <c:valAx>
        <c:axId val="872985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298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Whatcom County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%'!$BI$78</c:f>
              <c:strCache>
                <c:ptCount val="1"/>
                <c:pt idx="0">
                  <c:v>Total, All Unduplicated Claimants</c:v>
                </c:pt>
              </c:strCache>
            </c:strRef>
          </c:tx>
          <c:spPr>
            <a:ln w="28575" cap="rnd">
              <a:solidFill>
                <a:schemeClr val="accent1"/>
              </a:solidFill>
              <a:round/>
            </a:ln>
            <a:effectLst/>
          </c:spPr>
          <c:marker>
            <c:symbol val="none"/>
          </c:marker>
          <c:val>
            <c:numRef>
              <c:f>'demographic %'!$BI$80:$BI$151</c:f>
              <c:numCache>
                <c:formatCode>0.0%</c:formatCode>
                <c:ptCount val="72"/>
                <c:pt idx="0">
                  <c:v>1</c:v>
                </c:pt>
                <c:pt idx="1">
                  <c:v>1.0752232712426639</c:v>
                </c:pt>
                <c:pt idx="2">
                  <c:v>1.0949221740239856</c:v>
                </c:pt>
                <c:pt idx="3">
                  <c:v>1.1458535340648124</c:v>
                </c:pt>
                <c:pt idx="4">
                  <c:v>1.0189334013779026</c:v>
                </c:pt>
                <c:pt idx="5">
                  <c:v>1.0176575657055371</c:v>
                </c:pt>
                <c:pt idx="6">
                  <c:v>0.90385302373054355</c:v>
                </c:pt>
                <c:pt idx="7">
                  <c:v>0.846644552181679</c:v>
                </c:pt>
                <c:pt idx="8">
                  <c:v>0.79698902781321768</c:v>
                </c:pt>
                <c:pt idx="9">
                  <c:v>0.77341158458790504</c:v>
                </c:pt>
                <c:pt idx="10">
                  <c:v>0.7497320745088033</c:v>
                </c:pt>
                <c:pt idx="11">
                  <c:v>0.73380964531768311</c:v>
                </c:pt>
                <c:pt idx="12">
                  <c:v>0.716152079612146</c:v>
                </c:pt>
                <c:pt idx="13">
                  <c:v>0.68150038275070168</c:v>
                </c:pt>
                <c:pt idx="14">
                  <c:v>0.66552692013268688</c:v>
                </c:pt>
                <c:pt idx="15">
                  <c:v>0.59724419494769077</c:v>
                </c:pt>
                <c:pt idx="16">
                  <c:v>0.5622862975248788</c:v>
                </c:pt>
                <c:pt idx="17">
                  <c:v>0.5319724419494769</c:v>
                </c:pt>
                <c:pt idx="18">
                  <c:v>0.51472314365909666</c:v>
                </c:pt>
                <c:pt idx="19">
                  <c:v>0.50329165603470272</c:v>
                </c:pt>
                <c:pt idx="20">
                  <c:v>0.49032916560347029</c:v>
                </c:pt>
                <c:pt idx="21">
                  <c:v>0.47435570298545549</c:v>
                </c:pt>
                <c:pt idx="22">
                  <c:v>0.45756570553712683</c:v>
                </c:pt>
                <c:pt idx="23">
                  <c:v>0.49446287318193416</c:v>
                </c:pt>
                <c:pt idx="24">
                  <c:v>0.47455983669303392</c:v>
                </c:pt>
                <c:pt idx="25">
                  <c:v>0.46680275580505232</c:v>
                </c:pt>
                <c:pt idx="26">
                  <c:v>0.45088032661393213</c:v>
                </c:pt>
                <c:pt idx="27">
                  <c:v>0.44399081398315898</c:v>
                </c:pt>
                <c:pt idx="28">
                  <c:v>0.43495789742281193</c:v>
                </c:pt>
                <c:pt idx="29">
                  <c:v>0.42316917581015567</c:v>
                </c:pt>
                <c:pt idx="30">
                  <c:v>0.43470273028833883</c:v>
                </c:pt>
                <c:pt idx="31">
                  <c:v>0.45389129880071449</c:v>
                </c:pt>
                <c:pt idx="32">
                  <c:v>0.46818065833120692</c:v>
                </c:pt>
                <c:pt idx="33">
                  <c:v>0.46884409288083695</c:v>
                </c:pt>
                <c:pt idx="34">
                  <c:v>0.46450625159479458</c:v>
                </c:pt>
                <c:pt idx="35">
                  <c:v>0.47797907629497322</c:v>
                </c:pt>
                <c:pt idx="36">
                  <c:v>0.50472059198775199</c:v>
                </c:pt>
                <c:pt idx="37">
                  <c:v>0.48099004848175553</c:v>
                </c:pt>
                <c:pt idx="38">
                  <c:v>0.45771880581781066</c:v>
                </c:pt>
                <c:pt idx="39">
                  <c:v>0.45113549374840523</c:v>
                </c:pt>
                <c:pt idx="40">
                  <c:v>0.50696606277111511</c:v>
                </c:pt>
                <c:pt idx="41">
                  <c:v>0.51324317427915289</c:v>
                </c:pt>
                <c:pt idx="42">
                  <c:v>0.51314110742536356</c:v>
                </c:pt>
                <c:pt idx="43">
                  <c:v>0.51089563664200055</c:v>
                </c:pt>
                <c:pt idx="44">
                  <c:v>0.50752743046695581</c:v>
                </c:pt>
                <c:pt idx="45">
                  <c:v>0.50533299311048741</c:v>
                </c:pt>
                <c:pt idx="46">
                  <c:v>0.49849451390660882</c:v>
                </c:pt>
                <c:pt idx="47">
                  <c:v>0.4887981627966318</c:v>
                </c:pt>
                <c:pt idx="48">
                  <c:v>0.50028068384792035</c:v>
                </c:pt>
                <c:pt idx="49">
                  <c:v>0.49686144424598111</c:v>
                </c:pt>
                <c:pt idx="50">
                  <c:v>0.48650165858637406</c:v>
                </c:pt>
                <c:pt idx="51">
                  <c:v>0.4858892574636387</c:v>
                </c:pt>
                <c:pt idx="52">
                  <c:v>0.47302883388619543</c:v>
                </c:pt>
                <c:pt idx="53">
                  <c:v>0.47486603725440163</c:v>
                </c:pt>
                <c:pt idx="54">
                  <c:v>0.46746619035468234</c:v>
                </c:pt>
                <c:pt idx="55">
                  <c:v>0.46685378923194693</c:v>
                </c:pt>
                <c:pt idx="56">
                  <c:v>0.46700688951263075</c:v>
                </c:pt>
                <c:pt idx="57">
                  <c:v>0.46562898698647615</c:v>
                </c:pt>
                <c:pt idx="58">
                  <c:v>0.4616483796886961</c:v>
                </c:pt>
                <c:pt idx="59">
                  <c:v>0.45644297014544527</c:v>
                </c:pt>
                <c:pt idx="60">
                  <c:v>0.43801990303648891</c:v>
                </c:pt>
                <c:pt idx="61">
                  <c:v>0.42827251849961723</c:v>
                </c:pt>
                <c:pt idx="62">
                  <c:v>0.42322020923705028</c:v>
                </c:pt>
                <c:pt idx="63">
                  <c:v>0.4070936463383516</c:v>
                </c:pt>
                <c:pt idx="64">
                  <c:v>0.36677723909160498</c:v>
                </c:pt>
                <c:pt idx="65">
                  <c:v>0.36157182954835415</c:v>
                </c:pt>
                <c:pt idx="66">
                  <c:v>0.35856085736157184</c:v>
                </c:pt>
                <c:pt idx="67">
                  <c:v>0.35641745343199793</c:v>
                </c:pt>
                <c:pt idx="68">
                  <c:v>0.32646083184485836</c:v>
                </c:pt>
                <c:pt idx="69">
                  <c:v>0.3085480990048482</c:v>
                </c:pt>
                <c:pt idx="70">
                  <c:v>0.29762694564940034</c:v>
                </c:pt>
                <c:pt idx="71">
                  <c:v>0.28655269201326872</c:v>
                </c:pt>
              </c:numCache>
            </c:numRef>
          </c:val>
          <c:smooth val="0"/>
          <c:extLst>
            <c:ext xmlns:c16="http://schemas.microsoft.com/office/drawing/2014/chart" uri="{C3380CC4-5D6E-409C-BE32-E72D297353CC}">
              <c16:uniqueId val="{00000000-0D52-47CB-91C6-081BBDD2FAB1}"/>
            </c:ext>
          </c:extLst>
        </c:ser>
        <c:ser>
          <c:idx val="2"/>
          <c:order val="2"/>
          <c:tx>
            <c:strRef>
              <c:f>'demographic %'!$BK$78</c:f>
              <c:strCache>
                <c:ptCount val="1"/>
                <c:pt idx="0">
                  <c:v>  African American</c:v>
                </c:pt>
              </c:strCache>
            </c:strRef>
          </c:tx>
          <c:spPr>
            <a:ln w="28575" cap="rnd">
              <a:solidFill>
                <a:schemeClr val="accent3"/>
              </a:solidFill>
              <a:round/>
            </a:ln>
            <a:effectLst/>
          </c:spPr>
          <c:marker>
            <c:symbol val="none"/>
          </c:marker>
          <c:val>
            <c:numRef>
              <c:f>'demographic %'!$BK$80:$BK$151</c:f>
              <c:numCache>
                <c:formatCode>0.0%</c:formatCode>
                <c:ptCount val="72"/>
                <c:pt idx="0">
                  <c:v>1</c:v>
                </c:pt>
                <c:pt idx="1">
                  <c:v>1.1863636363636363</c:v>
                </c:pt>
                <c:pt idx="2">
                  <c:v>1.1818181818181819</c:v>
                </c:pt>
                <c:pt idx="3">
                  <c:v>1.2954545454545454</c:v>
                </c:pt>
                <c:pt idx="4">
                  <c:v>1.1954545454545455</c:v>
                </c:pt>
                <c:pt idx="5">
                  <c:v>1.2772727272727273</c:v>
                </c:pt>
                <c:pt idx="6">
                  <c:v>1.0727272727272728</c:v>
                </c:pt>
                <c:pt idx="7">
                  <c:v>0.99090909090909096</c:v>
                </c:pt>
                <c:pt idx="8">
                  <c:v>0.99545454545454548</c:v>
                </c:pt>
                <c:pt idx="9">
                  <c:v>0.97727272727272729</c:v>
                </c:pt>
                <c:pt idx="10">
                  <c:v>0.95</c:v>
                </c:pt>
                <c:pt idx="11">
                  <c:v>0.94090909090909092</c:v>
                </c:pt>
                <c:pt idx="12">
                  <c:v>0.90909090909090906</c:v>
                </c:pt>
                <c:pt idx="13">
                  <c:v>0.87727272727272732</c:v>
                </c:pt>
                <c:pt idx="14">
                  <c:v>0.86363636363636365</c:v>
                </c:pt>
                <c:pt idx="15">
                  <c:v>0.82272727272727275</c:v>
                </c:pt>
                <c:pt idx="16">
                  <c:v>0.77727272727272723</c:v>
                </c:pt>
                <c:pt idx="17">
                  <c:v>0.74545454545454548</c:v>
                </c:pt>
                <c:pt idx="18">
                  <c:v>0.75909090909090904</c:v>
                </c:pt>
                <c:pt idx="19">
                  <c:v>0.73181818181818181</c:v>
                </c:pt>
                <c:pt idx="20">
                  <c:v>0.75909090909090904</c:v>
                </c:pt>
                <c:pt idx="21">
                  <c:v>0.75</c:v>
                </c:pt>
                <c:pt idx="22">
                  <c:v>0.6863636363636364</c:v>
                </c:pt>
                <c:pt idx="23">
                  <c:v>0.84090909090909094</c:v>
                </c:pt>
                <c:pt idx="24">
                  <c:v>0.75909090909090904</c:v>
                </c:pt>
                <c:pt idx="25">
                  <c:v>0.73181818181818181</c:v>
                </c:pt>
                <c:pt idx="26">
                  <c:v>0.7</c:v>
                </c:pt>
                <c:pt idx="27">
                  <c:v>0.67272727272727273</c:v>
                </c:pt>
                <c:pt idx="28">
                  <c:v>0.69545454545454544</c:v>
                </c:pt>
                <c:pt idx="29">
                  <c:v>0.66818181818181821</c:v>
                </c:pt>
                <c:pt idx="30">
                  <c:v>0.67727272727272725</c:v>
                </c:pt>
                <c:pt idx="31">
                  <c:v>0.68181818181818177</c:v>
                </c:pt>
                <c:pt idx="32">
                  <c:v>0.70454545454545459</c:v>
                </c:pt>
                <c:pt idx="33">
                  <c:v>0.73636363636363633</c:v>
                </c:pt>
                <c:pt idx="34">
                  <c:v>0.71818181818181814</c:v>
                </c:pt>
                <c:pt idx="35">
                  <c:v>0.74090909090909096</c:v>
                </c:pt>
                <c:pt idx="36">
                  <c:v>0.68181818181818177</c:v>
                </c:pt>
                <c:pt idx="37">
                  <c:v>0.65</c:v>
                </c:pt>
                <c:pt idx="38">
                  <c:v>0.65909090909090906</c:v>
                </c:pt>
                <c:pt idx="39">
                  <c:v>0.65</c:v>
                </c:pt>
                <c:pt idx="40">
                  <c:v>0.73636363636363633</c:v>
                </c:pt>
                <c:pt idx="41">
                  <c:v>0.75909090909090904</c:v>
                </c:pt>
                <c:pt idx="42">
                  <c:v>0.76818181818181819</c:v>
                </c:pt>
                <c:pt idx="43">
                  <c:v>0.75909090909090904</c:v>
                </c:pt>
                <c:pt idx="44">
                  <c:v>0.8</c:v>
                </c:pt>
                <c:pt idx="45">
                  <c:v>0.8136363636363636</c:v>
                </c:pt>
                <c:pt idx="46">
                  <c:v>0.8</c:v>
                </c:pt>
                <c:pt idx="47">
                  <c:v>0.81818181818181823</c:v>
                </c:pt>
                <c:pt idx="48">
                  <c:v>0.84545454545454546</c:v>
                </c:pt>
                <c:pt idx="49">
                  <c:v>0.86818181818181817</c:v>
                </c:pt>
                <c:pt idx="50">
                  <c:v>0.84090909090909094</c:v>
                </c:pt>
                <c:pt idx="51">
                  <c:v>0.85</c:v>
                </c:pt>
                <c:pt idx="52">
                  <c:v>0.85909090909090913</c:v>
                </c:pt>
                <c:pt idx="53">
                  <c:v>0.83636363636363631</c:v>
                </c:pt>
                <c:pt idx="54">
                  <c:v>0.85909090909090913</c:v>
                </c:pt>
                <c:pt idx="55">
                  <c:v>0.88181818181818183</c:v>
                </c:pt>
                <c:pt idx="56">
                  <c:v>0.90454545454545454</c:v>
                </c:pt>
                <c:pt idx="57">
                  <c:v>0.9</c:v>
                </c:pt>
                <c:pt idx="58">
                  <c:v>0.9</c:v>
                </c:pt>
                <c:pt idx="59">
                  <c:v>0.88636363636363635</c:v>
                </c:pt>
                <c:pt idx="60">
                  <c:v>0.84545454545454546</c:v>
                </c:pt>
                <c:pt idx="61">
                  <c:v>0.8136363636363636</c:v>
                </c:pt>
                <c:pt idx="62">
                  <c:v>0.80454545454545456</c:v>
                </c:pt>
                <c:pt idx="63">
                  <c:v>0.78181818181818186</c:v>
                </c:pt>
                <c:pt idx="64">
                  <c:v>0.75</c:v>
                </c:pt>
                <c:pt idx="65">
                  <c:v>0.72727272727272729</c:v>
                </c:pt>
                <c:pt idx="66">
                  <c:v>0.74090909090909096</c:v>
                </c:pt>
                <c:pt idx="67">
                  <c:v>0.73636363636363633</c:v>
                </c:pt>
                <c:pt idx="68">
                  <c:v>0.72727272727272729</c:v>
                </c:pt>
                <c:pt idx="69">
                  <c:v>0.67272727272727273</c:v>
                </c:pt>
                <c:pt idx="70">
                  <c:v>0.65909090909090906</c:v>
                </c:pt>
                <c:pt idx="71">
                  <c:v>0.60909090909090913</c:v>
                </c:pt>
              </c:numCache>
            </c:numRef>
          </c:val>
          <c:smooth val="0"/>
          <c:extLst>
            <c:ext xmlns:c16="http://schemas.microsoft.com/office/drawing/2014/chart" uri="{C3380CC4-5D6E-409C-BE32-E72D297353CC}">
              <c16:uniqueId val="{00000001-0D52-47CB-91C6-081BBDD2FAB1}"/>
            </c:ext>
          </c:extLst>
        </c:ser>
        <c:ser>
          <c:idx val="3"/>
          <c:order val="3"/>
          <c:tx>
            <c:strRef>
              <c:f>'demographic %'!$BL$78</c:f>
              <c:strCache>
                <c:ptCount val="1"/>
                <c:pt idx="0">
                  <c:v>  American Indian</c:v>
                </c:pt>
              </c:strCache>
            </c:strRef>
          </c:tx>
          <c:spPr>
            <a:ln w="28575" cap="rnd">
              <a:solidFill>
                <a:schemeClr val="accent4"/>
              </a:solidFill>
              <a:round/>
            </a:ln>
            <a:effectLst/>
          </c:spPr>
          <c:marker>
            <c:symbol val="none"/>
          </c:marker>
          <c:val>
            <c:numRef>
              <c:f>'demographic %'!$BL$80:$BL$151</c:f>
              <c:numCache>
                <c:formatCode>0.0%</c:formatCode>
                <c:ptCount val="72"/>
                <c:pt idx="0">
                  <c:v>1</c:v>
                </c:pt>
                <c:pt idx="1">
                  <c:v>1.1768558951965065</c:v>
                </c:pt>
                <c:pt idx="2">
                  <c:v>1.3231441048034935</c:v>
                </c:pt>
                <c:pt idx="3">
                  <c:v>1.4061135371179039</c:v>
                </c:pt>
                <c:pt idx="4">
                  <c:v>1.3558951965065502</c:v>
                </c:pt>
                <c:pt idx="5">
                  <c:v>1.3493449781659388</c:v>
                </c:pt>
                <c:pt idx="6">
                  <c:v>1.2030567685589519</c:v>
                </c:pt>
                <c:pt idx="7">
                  <c:v>1.1266375545851528</c:v>
                </c:pt>
                <c:pt idx="8">
                  <c:v>1.1026200873362446</c:v>
                </c:pt>
                <c:pt idx="9">
                  <c:v>1.0895196506550218</c:v>
                </c:pt>
                <c:pt idx="10">
                  <c:v>1.0742358078602621</c:v>
                </c:pt>
                <c:pt idx="11">
                  <c:v>1.0786026200873362</c:v>
                </c:pt>
                <c:pt idx="12">
                  <c:v>1.054585152838428</c:v>
                </c:pt>
                <c:pt idx="13">
                  <c:v>1.034934497816594</c:v>
                </c:pt>
                <c:pt idx="14">
                  <c:v>1.0043668122270741</c:v>
                </c:pt>
                <c:pt idx="15">
                  <c:v>0.9366812227074236</c:v>
                </c:pt>
                <c:pt idx="16">
                  <c:v>0.89956331877729256</c:v>
                </c:pt>
                <c:pt idx="17">
                  <c:v>0.86899563318777295</c:v>
                </c:pt>
                <c:pt idx="18">
                  <c:v>0.85589519650655022</c:v>
                </c:pt>
                <c:pt idx="19">
                  <c:v>0.81441048034934493</c:v>
                </c:pt>
                <c:pt idx="20">
                  <c:v>0.77947598253275108</c:v>
                </c:pt>
                <c:pt idx="21">
                  <c:v>0.76200873362445409</c:v>
                </c:pt>
                <c:pt idx="22">
                  <c:v>0.75764192139737996</c:v>
                </c:pt>
                <c:pt idx="23">
                  <c:v>0.78820960698689957</c:v>
                </c:pt>
                <c:pt idx="24">
                  <c:v>0.75545851528384278</c:v>
                </c:pt>
                <c:pt idx="25">
                  <c:v>0.74235807860262004</c:v>
                </c:pt>
                <c:pt idx="26">
                  <c:v>0.67685589519650657</c:v>
                </c:pt>
                <c:pt idx="27">
                  <c:v>0.66157205240174677</c:v>
                </c:pt>
                <c:pt idx="28">
                  <c:v>0.63100436681222705</c:v>
                </c:pt>
                <c:pt idx="29">
                  <c:v>0.60043668122270744</c:v>
                </c:pt>
                <c:pt idx="30">
                  <c:v>0.611353711790393</c:v>
                </c:pt>
                <c:pt idx="31">
                  <c:v>0.63100436681222705</c:v>
                </c:pt>
                <c:pt idx="32">
                  <c:v>0.64192139737991272</c:v>
                </c:pt>
                <c:pt idx="33">
                  <c:v>0.6506550218340611</c:v>
                </c:pt>
                <c:pt idx="34">
                  <c:v>0.62227074235807855</c:v>
                </c:pt>
                <c:pt idx="35">
                  <c:v>0.65283842794759828</c:v>
                </c:pt>
                <c:pt idx="36">
                  <c:v>0.68777292576419213</c:v>
                </c:pt>
                <c:pt idx="37">
                  <c:v>0.67248908296943233</c:v>
                </c:pt>
                <c:pt idx="38">
                  <c:v>0.6266375545851528</c:v>
                </c:pt>
                <c:pt idx="39">
                  <c:v>0.62008733624454149</c:v>
                </c:pt>
                <c:pt idx="40">
                  <c:v>0.70305676855895194</c:v>
                </c:pt>
                <c:pt idx="41">
                  <c:v>0.70087336244541487</c:v>
                </c:pt>
                <c:pt idx="42">
                  <c:v>0.74017467248908297</c:v>
                </c:pt>
                <c:pt idx="43">
                  <c:v>0.72489082969432317</c:v>
                </c:pt>
                <c:pt idx="44">
                  <c:v>0.71834061135371174</c:v>
                </c:pt>
                <c:pt idx="45">
                  <c:v>0.75109170305676853</c:v>
                </c:pt>
                <c:pt idx="46">
                  <c:v>0.74235807860262004</c:v>
                </c:pt>
                <c:pt idx="47">
                  <c:v>0.75764192139737996</c:v>
                </c:pt>
                <c:pt idx="48">
                  <c:v>0.75764192139737996</c:v>
                </c:pt>
                <c:pt idx="49">
                  <c:v>0.76637554585152834</c:v>
                </c:pt>
                <c:pt idx="50">
                  <c:v>0.76855895196506552</c:v>
                </c:pt>
                <c:pt idx="51">
                  <c:v>0.77074235807860259</c:v>
                </c:pt>
                <c:pt idx="52">
                  <c:v>0.76637554585152834</c:v>
                </c:pt>
                <c:pt idx="53">
                  <c:v>0.81222707423580787</c:v>
                </c:pt>
                <c:pt idx="54">
                  <c:v>0.75982532751091703</c:v>
                </c:pt>
                <c:pt idx="55">
                  <c:v>0.76637554585152834</c:v>
                </c:pt>
                <c:pt idx="56">
                  <c:v>0.77729257641921401</c:v>
                </c:pt>
                <c:pt idx="57">
                  <c:v>0.74454148471615722</c:v>
                </c:pt>
                <c:pt idx="58">
                  <c:v>0.74672489082969429</c:v>
                </c:pt>
                <c:pt idx="59">
                  <c:v>0.74235807860262004</c:v>
                </c:pt>
                <c:pt idx="60">
                  <c:v>0.70305676855895194</c:v>
                </c:pt>
                <c:pt idx="61">
                  <c:v>0.71179039301310043</c:v>
                </c:pt>
                <c:pt idx="62">
                  <c:v>0.68777292576419213</c:v>
                </c:pt>
                <c:pt idx="63">
                  <c:v>0.67030567685589515</c:v>
                </c:pt>
                <c:pt idx="64">
                  <c:v>0.62882096069868998</c:v>
                </c:pt>
                <c:pt idx="65">
                  <c:v>0.64192139737991272</c:v>
                </c:pt>
                <c:pt idx="66">
                  <c:v>0.63537117903930129</c:v>
                </c:pt>
                <c:pt idx="67">
                  <c:v>0.62008733624454149</c:v>
                </c:pt>
                <c:pt idx="68">
                  <c:v>0.57423580786026196</c:v>
                </c:pt>
                <c:pt idx="69">
                  <c:v>0.51528384279475981</c:v>
                </c:pt>
                <c:pt idx="70">
                  <c:v>0.48908296943231439</c:v>
                </c:pt>
                <c:pt idx="71">
                  <c:v>0.51310043668122274</c:v>
                </c:pt>
              </c:numCache>
            </c:numRef>
          </c:val>
          <c:smooth val="0"/>
          <c:extLst>
            <c:ext xmlns:c16="http://schemas.microsoft.com/office/drawing/2014/chart" uri="{C3380CC4-5D6E-409C-BE32-E72D297353CC}">
              <c16:uniqueId val="{00000002-0D52-47CB-91C6-081BBDD2FAB1}"/>
            </c:ext>
          </c:extLst>
        </c:ser>
        <c:ser>
          <c:idx val="4"/>
          <c:order val="4"/>
          <c:tx>
            <c:strRef>
              <c:f>'demographic %'!$BM$78</c:f>
              <c:strCache>
                <c:ptCount val="1"/>
                <c:pt idx="0">
                  <c:v>  Asian</c:v>
                </c:pt>
              </c:strCache>
            </c:strRef>
          </c:tx>
          <c:spPr>
            <a:ln w="28575" cap="rnd">
              <a:solidFill>
                <a:schemeClr val="accent5"/>
              </a:solidFill>
              <a:round/>
            </a:ln>
            <a:effectLst/>
          </c:spPr>
          <c:marker>
            <c:symbol val="none"/>
          </c:marker>
          <c:val>
            <c:numRef>
              <c:f>'demographic %'!$BM$80:$BM$151</c:f>
              <c:numCache>
                <c:formatCode>0.0%</c:formatCode>
                <c:ptCount val="72"/>
                <c:pt idx="0">
                  <c:v>1</c:v>
                </c:pt>
                <c:pt idx="1">
                  <c:v>1.1291866028708133</c:v>
                </c:pt>
                <c:pt idx="2">
                  <c:v>1.1866028708133971</c:v>
                </c:pt>
                <c:pt idx="3">
                  <c:v>1.1710526315789473</c:v>
                </c:pt>
                <c:pt idx="4">
                  <c:v>1.167464114832536</c:v>
                </c:pt>
                <c:pt idx="5">
                  <c:v>1.2212918660287082</c:v>
                </c:pt>
                <c:pt idx="6">
                  <c:v>1.1244019138755981</c:v>
                </c:pt>
                <c:pt idx="7">
                  <c:v>1.0538277511961722</c:v>
                </c:pt>
                <c:pt idx="8">
                  <c:v>0.98205741626794263</c:v>
                </c:pt>
                <c:pt idx="9">
                  <c:v>0.9569377990430622</c:v>
                </c:pt>
                <c:pt idx="10">
                  <c:v>0.90550239234449759</c:v>
                </c:pt>
                <c:pt idx="11">
                  <c:v>0.87081339712918659</c:v>
                </c:pt>
                <c:pt idx="12">
                  <c:v>0.86483253588516751</c:v>
                </c:pt>
                <c:pt idx="13">
                  <c:v>0.83971291866028708</c:v>
                </c:pt>
                <c:pt idx="14">
                  <c:v>0.83732057416267947</c:v>
                </c:pt>
                <c:pt idx="15">
                  <c:v>0.74162679425837319</c:v>
                </c:pt>
                <c:pt idx="16">
                  <c:v>0.63277511961722488</c:v>
                </c:pt>
                <c:pt idx="17">
                  <c:v>0.58133971291866027</c:v>
                </c:pt>
                <c:pt idx="18">
                  <c:v>0.57177033492822971</c:v>
                </c:pt>
                <c:pt idx="19">
                  <c:v>0.52751196172248804</c:v>
                </c:pt>
                <c:pt idx="20">
                  <c:v>0.52751196172248804</c:v>
                </c:pt>
                <c:pt idx="21">
                  <c:v>0.49641148325358853</c:v>
                </c:pt>
                <c:pt idx="22">
                  <c:v>0.46650717703349281</c:v>
                </c:pt>
                <c:pt idx="23">
                  <c:v>0.50956937799043067</c:v>
                </c:pt>
                <c:pt idx="24">
                  <c:v>0.49282296650717705</c:v>
                </c:pt>
                <c:pt idx="25">
                  <c:v>0.48803827751196172</c:v>
                </c:pt>
                <c:pt idx="26">
                  <c:v>0.46411483253588515</c:v>
                </c:pt>
                <c:pt idx="27">
                  <c:v>0.43899521531100477</c:v>
                </c:pt>
                <c:pt idx="28">
                  <c:v>0.42583732057416268</c:v>
                </c:pt>
                <c:pt idx="29">
                  <c:v>0.41746411483253587</c:v>
                </c:pt>
                <c:pt idx="30">
                  <c:v>0.42942583732057416</c:v>
                </c:pt>
                <c:pt idx="31">
                  <c:v>0.42942583732057416</c:v>
                </c:pt>
                <c:pt idx="32">
                  <c:v>0.42464114832535887</c:v>
                </c:pt>
                <c:pt idx="33">
                  <c:v>0.43421052631578949</c:v>
                </c:pt>
                <c:pt idx="34">
                  <c:v>0.4138755980861244</c:v>
                </c:pt>
                <c:pt idx="35">
                  <c:v>0.41985645933014354</c:v>
                </c:pt>
                <c:pt idx="36">
                  <c:v>0.48205741626794257</c:v>
                </c:pt>
                <c:pt idx="37">
                  <c:v>0.42224880382775121</c:v>
                </c:pt>
                <c:pt idx="38">
                  <c:v>0.40550239234449759</c:v>
                </c:pt>
                <c:pt idx="39">
                  <c:v>0.42464114832535887</c:v>
                </c:pt>
                <c:pt idx="40">
                  <c:v>0.46770334928229668</c:v>
                </c:pt>
                <c:pt idx="41">
                  <c:v>0.48325358851674644</c:v>
                </c:pt>
                <c:pt idx="42">
                  <c:v>0.49043062200956938</c:v>
                </c:pt>
                <c:pt idx="43">
                  <c:v>0.49401913875598086</c:v>
                </c:pt>
                <c:pt idx="44">
                  <c:v>0.48564593301435405</c:v>
                </c:pt>
                <c:pt idx="45">
                  <c:v>0.48444976076555024</c:v>
                </c:pt>
                <c:pt idx="46">
                  <c:v>0.48803827751196172</c:v>
                </c:pt>
                <c:pt idx="47">
                  <c:v>0.48325358851674644</c:v>
                </c:pt>
                <c:pt idx="48">
                  <c:v>0.49521531100478466</c:v>
                </c:pt>
                <c:pt idx="49">
                  <c:v>0.48325358851674644</c:v>
                </c:pt>
                <c:pt idx="50">
                  <c:v>0.4784688995215311</c:v>
                </c:pt>
                <c:pt idx="51">
                  <c:v>0.46291866028708134</c:v>
                </c:pt>
                <c:pt idx="52">
                  <c:v>0.45334928229665072</c:v>
                </c:pt>
                <c:pt idx="53">
                  <c:v>0.44976076555023925</c:v>
                </c:pt>
                <c:pt idx="54">
                  <c:v>0.44856459330143539</c:v>
                </c:pt>
                <c:pt idx="55">
                  <c:v>0.42822966507177035</c:v>
                </c:pt>
                <c:pt idx="56">
                  <c:v>0.42822966507177035</c:v>
                </c:pt>
                <c:pt idx="57">
                  <c:v>0.43181818181818182</c:v>
                </c:pt>
                <c:pt idx="58">
                  <c:v>0.44377990430622011</c:v>
                </c:pt>
                <c:pt idx="59">
                  <c:v>0.42942583732057416</c:v>
                </c:pt>
                <c:pt idx="60">
                  <c:v>0.42224880382775121</c:v>
                </c:pt>
                <c:pt idx="61">
                  <c:v>0.41985645933014354</c:v>
                </c:pt>
                <c:pt idx="62">
                  <c:v>0.41985645933014354</c:v>
                </c:pt>
                <c:pt idx="63">
                  <c:v>0.39114832535885169</c:v>
                </c:pt>
                <c:pt idx="64">
                  <c:v>0.32894736842105265</c:v>
                </c:pt>
                <c:pt idx="65">
                  <c:v>0.33851674641148327</c:v>
                </c:pt>
                <c:pt idx="66">
                  <c:v>0.34688995215311003</c:v>
                </c:pt>
                <c:pt idx="67">
                  <c:v>0.3349282296650718</c:v>
                </c:pt>
                <c:pt idx="68">
                  <c:v>0.30502392344497609</c:v>
                </c:pt>
                <c:pt idx="69">
                  <c:v>0.26196172248803828</c:v>
                </c:pt>
                <c:pt idx="70">
                  <c:v>0.26196172248803828</c:v>
                </c:pt>
                <c:pt idx="71">
                  <c:v>0.26913875598086123</c:v>
                </c:pt>
              </c:numCache>
            </c:numRef>
          </c:val>
          <c:smooth val="0"/>
          <c:extLst>
            <c:ext xmlns:c16="http://schemas.microsoft.com/office/drawing/2014/chart" uri="{C3380CC4-5D6E-409C-BE32-E72D297353CC}">
              <c16:uniqueId val="{00000003-0D52-47CB-91C6-081BBDD2FAB1}"/>
            </c:ext>
          </c:extLst>
        </c:ser>
        <c:ser>
          <c:idx val="5"/>
          <c:order val="5"/>
          <c:tx>
            <c:strRef>
              <c:f>'demographic %'!$BN$78</c:f>
              <c:strCache>
                <c:ptCount val="1"/>
                <c:pt idx="0">
                  <c:v>  Pacific Islander</c:v>
                </c:pt>
              </c:strCache>
            </c:strRef>
          </c:tx>
          <c:spPr>
            <a:ln w="28575" cap="rnd">
              <a:solidFill>
                <a:schemeClr val="accent6"/>
              </a:solidFill>
              <a:round/>
            </a:ln>
            <a:effectLst/>
          </c:spPr>
          <c:marker>
            <c:symbol val="none"/>
          </c:marker>
          <c:val>
            <c:numRef>
              <c:f>'demographic %'!$BN$80:$BN$151</c:f>
              <c:numCache>
                <c:formatCode>0.0%</c:formatCode>
                <c:ptCount val="72"/>
                <c:pt idx="0">
                  <c:v>1</c:v>
                </c:pt>
                <c:pt idx="1">
                  <c:v>1.087378640776699</c:v>
                </c:pt>
                <c:pt idx="2">
                  <c:v>1.0970873786407767</c:v>
                </c:pt>
                <c:pt idx="3">
                  <c:v>1.1262135922330097</c:v>
                </c:pt>
                <c:pt idx="4">
                  <c:v>1.087378640776699</c:v>
                </c:pt>
                <c:pt idx="5">
                  <c:v>1.0776699029126213</c:v>
                </c:pt>
                <c:pt idx="6">
                  <c:v>0.95145631067961167</c:v>
                </c:pt>
                <c:pt idx="7">
                  <c:v>0.85436893203883491</c:v>
                </c:pt>
                <c:pt idx="8">
                  <c:v>0.84466019417475724</c:v>
                </c:pt>
                <c:pt idx="9">
                  <c:v>0.81553398058252424</c:v>
                </c:pt>
                <c:pt idx="10">
                  <c:v>0.83495145631067957</c:v>
                </c:pt>
                <c:pt idx="11">
                  <c:v>0.79611650485436891</c:v>
                </c:pt>
                <c:pt idx="12">
                  <c:v>0.79611650485436891</c:v>
                </c:pt>
                <c:pt idx="13">
                  <c:v>0.83495145631067957</c:v>
                </c:pt>
                <c:pt idx="14">
                  <c:v>0.78640776699029125</c:v>
                </c:pt>
                <c:pt idx="15">
                  <c:v>0.75728155339805825</c:v>
                </c:pt>
                <c:pt idx="16">
                  <c:v>0.66990291262135926</c:v>
                </c:pt>
                <c:pt idx="17">
                  <c:v>0.66019417475728159</c:v>
                </c:pt>
                <c:pt idx="18">
                  <c:v>0.68932038834951459</c:v>
                </c:pt>
                <c:pt idx="19">
                  <c:v>0.66019417475728159</c:v>
                </c:pt>
                <c:pt idx="20">
                  <c:v>0.64077669902912626</c:v>
                </c:pt>
                <c:pt idx="21">
                  <c:v>0.57281553398058249</c:v>
                </c:pt>
                <c:pt idx="22">
                  <c:v>0.5436893203883495</c:v>
                </c:pt>
                <c:pt idx="23">
                  <c:v>0.55339805825242716</c:v>
                </c:pt>
                <c:pt idx="24">
                  <c:v>0.57281553398058249</c:v>
                </c:pt>
                <c:pt idx="25">
                  <c:v>0.59223300970873782</c:v>
                </c:pt>
                <c:pt idx="26">
                  <c:v>0.52427184466019416</c:v>
                </c:pt>
                <c:pt idx="27">
                  <c:v>0.52427184466019416</c:v>
                </c:pt>
                <c:pt idx="28">
                  <c:v>0.49514563106796117</c:v>
                </c:pt>
                <c:pt idx="29">
                  <c:v>0.47572815533980584</c:v>
                </c:pt>
                <c:pt idx="30">
                  <c:v>0.53398058252427183</c:v>
                </c:pt>
                <c:pt idx="31">
                  <c:v>0.52427184466019416</c:v>
                </c:pt>
                <c:pt idx="32">
                  <c:v>0.55339805825242716</c:v>
                </c:pt>
                <c:pt idx="33">
                  <c:v>0.6310679611650486</c:v>
                </c:pt>
                <c:pt idx="34">
                  <c:v>0.57281553398058249</c:v>
                </c:pt>
                <c:pt idx="35">
                  <c:v>0.61165048543689315</c:v>
                </c:pt>
                <c:pt idx="36">
                  <c:v>0.52427184466019416</c:v>
                </c:pt>
                <c:pt idx="37">
                  <c:v>0.5436893203883495</c:v>
                </c:pt>
                <c:pt idx="38">
                  <c:v>0.5145631067961165</c:v>
                </c:pt>
                <c:pt idx="39">
                  <c:v>0.5436893203883495</c:v>
                </c:pt>
                <c:pt idx="40">
                  <c:v>0.65048543689320393</c:v>
                </c:pt>
                <c:pt idx="41">
                  <c:v>0.65048543689320393</c:v>
                </c:pt>
                <c:pt idx="42">
                  <c:v>0.62135922330097082</c:v>
                </c:pt>
                <c:pt idx="43">
                  <c:v>0.64077669902912626</c:v>
                </c:pt>
                <c:pt idx="44">
                  <c:v>0.64077669902912626</c:v>
                </c:pt>
                <c:pt idx="45">
                  <c:v>0.64077669902912626</c:v>
                </c:pt>
                <c:pt idx="46">
                  <c:v>0.66990291262135926</c:v>
                </c:pt>
                <c:pt idx="47">
                  <c:v>0.6310679611650486</c:v>
                </c:pt>
                <c:pt idx="48">
                  <c:v>0.65048543689320393</c:v>
                </c:pt>
                <c:pt idx="49">
                  <c:v>0.66990291262135926</c:v>
                </c:pt>
                <c:pt idx="50">
                  <c:v>0.61165048543689315</c:v>
                </c:pt>
                <c:pt idx="51">
                  <c:v>0.59223300970873782</c:v>
                </c:pt>
                <c:pt idx="52">
                  <c:v>0.58252427184466016</c:v>
                </c:pt>
                <c:pt idx="53">
                  <c:v>0.52427184466019416</c:v>
                </c:pt>
                <c:pt idx="54">
                  <c:v>0.56310679611650483</c:v>
                </c:pt>
                <c:pt idx="55">
                  <c:v>0.57281553398058249</c:v>
                </c:pt>
                <c:pt idx="56">
                  <c:v>0.57281553398058249</c:v>
                </c:pt>
                <c:pt idx="57">
                  <c:v>0.55339805825242716</c:v>
                </c:pt>
                <c:pt idx="58">
                  <c:v>0.55339805825242716</c:v>
                </c:pt>
                <c:pt idx="59">
                  <c:v>0.58252427184466016</c:v>
                </c:pt>
                <c:pt idx="60">
                  <c:v>0.5145631067961165</c:v>
                </c:pt>
                <c:pt idx="61">
                  <c:v>0.5145631067961165</c:v>
                </c:pt>
                <c:pt idx="62">
                  <c:v>0.4563106796116505</c:v>
                </c:pt>
                <c:pt idx="63">
                  <c:v>0.49514563106796117</c:v>
                </c:pt>
                <c:pt idx="64">
                  <c:v>0.4854368932038835</c:v>
                </c:pt>
                <c:pt idx="65">
                  <c:v>0.47572815533980584</c:v>
                </c:pt>
                <c:pt idx="66">
                  <c:v>0.47572815533980584</c:v>
                </c:pt>
                <c:pt idx="67">
                  <c:v>0.4854368932038835</c:v>
                </c:pt>
                <c:pt idx="68">
                  <c:v>0.42718446601941745</c:v>
                </c:pt>
                <c:pt idx="69">
                  <c:v>0.4563106796116505</c:v>
                </c:pt>
                <c:pt idx="70">
                  <c:v>0.40776699029126212</c:v>
                </c:pt>
                <c:pt idx="71">
                  <c:v>0.43689320388349512</c:v>
                </c:pt>
              </c:numCache>
            </c:numRef>
          </c:val>
          <c:smooth val="0"/>
          <c:extLst>
            <c:ext xmlns:c16="http://schemas.microsoft.com/office/drawing/2014/chart" uri="{C3380CC4-5D6E-409C-BE32-E72D297353CC}">
              <c16:uniqueId val="{00000004-0D52-47CB-91C6-081BBDD2FAB1}"/>
            </c:ext>
          </c:extLst>
        </c:ser>
        <c:ser>
          <c:idx val="6"/>
          <c:order val="6"/>
          <c:tx>
            <c:strRef>
              <c:f>'demographic %'!$BO$78</c:f>
              <c:strCache>
                <c:ptCount val="1"/>
                <c:pt idx="0">
                  <c:v>  Caucasian</c:v>
                </c:pt>
              </c:strCache>
            </c:strRef>
          </c:tx>
          <c:spPr>
            <a:ln w="28575" cap="rnd">
              <a:solidFill>
                <a:schemeClr val="accent1">
                  <a:lumMod val="60000"/>
                </a:schemeClr>
              </a:solidFill>
              <a:round/>
            </a:ln>
            <a:effectLst/>
          </c:spPr>
          <c:marker>
            <c:symbol val="none"/>
          </c:marker>
          <c:val>
            <c:numRef>
              <c:f>'demographic %'!$BO$80:$BO$151</c:f>
              <c:numCache>
                <c:formatCode>0.0%</c:formatCode>
                <c:ptCount val="72"/>
                <c:pt idx="0">
                  <c:v>1</c:v>
                </c:pt>
                <c:pt idx="1">
                  <c:v>1.0698536848493021</c:v>
                </c:pt>
                <c:pt idx="2">
                  <c:v>1.080035061695098</c:v>
                </c:pt>
                <c:pt idx="3">
                  <c:v>1.1243341649248195</c:v>
                </c:pt>
                <c:pt idx="4">
                  <c:v>0.99150428157238213</c:v>
                </c:pt>
                <c:pt idx="5">
                  <c:v>0.99244825028656192</c:v>
                </c:pt>
                <c:pt idx="6">
                  <c:v>0.87768862517699409</c:v>
                </c:pt>
                <c:pt idx="7">
                  <c:v>0.82563549322365315</c:v>
                </c:pt>
                <c:pt idx="8">
                  <c:v>0.77405434562740205</c:v>
                </c:pt>
                <c:pt idx="9">
                  <c:v>0.75200593351763201</c:v>
                </c:pt>
                <c:pt idx="10">
                  <c:v>0.72739532061223111</c:v>
                </c:pt>
                <c:pt idx="11">
                  <c:v>0.71235924752208213</c:v>
                </c:pt>
                <c:pt idx="12">
                  <c:v>0.69435641561593964</c:v>
                </c:pt>
                <c:pt idx="13">
                  <c:v>0.65882273616074438</c:v>
                </c:pt>
                <c:pt idx="14">
                  <c:v>0.64284269435641561</c:v>
                </c:pt>
                <c:pt idx="15">
                  <c:v>0.57602319465983409</c:v>
                </c:pt>
                <c:pt idx="16">
                  <c:v>0.54817611759153129</c:v>
                </c:pt>
                <c:pt idx="17">
                  <c:v>0.51742970804396193</c:v>
                </c:pt>
                <c:pt idx="18">
                  <c:v>0.49733665969927854</c:v>
                </c:pt>
                <c:pt idx="19">
                  <c:v>0.49066145236329312</c:v>
                </c:pt>
                <c:pt idx="20">
                  <c:v>0.47576023194659833</c:v>
                </c:pt>
                <c:pt idx="21">
                  <c:v>0.46031960083608658</c:v>
                </c:pt>
                <c:pt idx="22">
                  <c:v>0.44413728002157643</c:v>
                </c:pt>
                <c:pt idx="23">
                  <c:v>0.47980581215022589</c:v>
                </c:pt>
                <c:pt idx="24">
                  <c:v>0.46065673251972222</c:v>
                </c:pt>
                <c:pt idx="25">
                  <c:v>0.45418380419391813</c:v>
                </c:pt>
                <c:pt idx="26">
                  <c:v>0.44056368417503877</c:v>
                </c:pt>
                <c:pt idx="27">
                  <c:v>0.43489987188996021</c:v>
                </c:pt>
                <c:pt idx="28">
                  <c:v>0.42546018474816261</c:v>
                </c:pt>
                <c:pt idx="29">
                  <c:v>0.41143550670892048</c:v>
                </c:pt>
                <c:pt idx="30">
                  <c:v>0.42471849504416426</c:v>
                </c:pt>
                <c:pt idx="31">
                  <c:v>0.44514867507248329</c:v>
                </c:pt>
                <c:pt idx="32">
                  <c:v>0.45991504281572382</c:v>
                </c:pt>
                <c:pt idx="33">
                  <c:v>0.4593756321219068</c:v>
                </c:pt>
                <c:pt idx="34">
                  <c:v>0.45661115231609467</c:v>
                </c:pt>
                <c:pt idx="35">
                  <c:v>0.46888274560043153</c:v>
                </c:pt>
                <c:pt idx="36">
                  <c:v>0.49443732722001216</c:v>
                </c:pt>
                <c:pt idx="37">
                  <c:v>0.46942215629424855</c:v>
                </c:pt>
                <c:pt idx="38">
                  <c:v>0.44737374418447845</c:v>
                </c:pt>
                <c:pt idx="39">
                  <c:v>0.43908030476704202</c:v>
                </c:pt>
                <c:pt idx="40">
                  <c:v>0.49383049018946801</c:v>
                </c:pt>
                <c:pt idx="41">
                  <c:v>0.50097768188254332</c:v>
                </c:pt>
                <c:pt idx="42">
                  <c:v>0.49605555930146317</c:v>
                </c:pt>
                <c:pt idx="43">
                  <c:v>0.49625783831164455</c:v>
                </c:pt>
                <c:pt idx="44">
                  <c:v>0.4917402737509271</c:v>
                </c:pt>
                <c:pt idx="45">
                  <c:v>0.48803182523093519</c:v>
                </c:pt>
                <c:pt idx="46">
                  <c:v>0.48189602858876679</c:v>
                </c:pt>
                <c:pt idx="47">
                  <c:v>0.47205178342660642</c:v>
                </c:pt>
                <c:pt idx="48">
                  <c:v>0.48331198166003642</c:v>
                </c:pt>
                <c:pt idx="49">
                  <c:v>0.48236801294585663</c:v>
                </c:pt>
                <c:pt idx="50">
                  <c:v>0.4709055357022453</c:v>
                </c:pt>
                <c:pt idx="51">
                  <c:v>0.47131009372260807</c:v>
                </c:pt>
                <c:pt idx="52">
                  <c:v>0.4580271053873643</c:v>
                </c:pt>
                <c:pt idx="53">
                  <c:v>0.46220753826444611</c:v>
                </c:pt>
                <c:pt idx="54">
                  <c:v>0.45539747825500643</c:v>
                </c:pt>
                <c:pt idx="55">
                  <c:v>0.45492549389791653</c:v>
                </c:pt>
                <c:pt idx="56">
                  <c:v>0.45283527745937563</c:v>
                </c:pt>
                <c:pt idx="57">
                  <c:v>0.451419324388106</c:v>
                </c:pt>
                <c:pt idx="58">
                  <c:v>0.44656462814375297</c:v>
                </c:pt>
                <c:pt idx="59">
                  <c:v>0.4427213269503068</c:v>
                </c:pt>
                <c:pt idx="60">
                  <c:v>0.42330254197289463</c:v>
                </c:pt>
                <c:pt idx="61">
                  <c:v>0.41372800215764277</c:v>
                </c:pt>
                <c:pt idx="62">
                  <c:v>0.41116580136201203</c:v>
                </c:pt>
                <c:pt idx="63">
                  <c:v>0.39552289124131884</c:v>
                </c:pt>
                <c:pt idx="64">
                  <c:v>0.35580877890904189</c:v>
                </c:pt>
                <c:pt idx="65">
                  <c:v>0.34947070325669205</c:v>
                </c:pt>
                <c:pt idx="66">
                  <c:v>0.34488571235924753</c:v>
                </c:pt>
                <c:pt idx="67">
                  <c:v>0.34320005394106939</c:v>
                </c:pt>
                <c:pt idx="68">
                  <c:v>0.31292562875058999</c:v>
                </c:pt>
                <c:pt idx="69">
                  <c:v>0.29815926100734946</c:v>
                </c:pt>
                <c:pt idx="70">
                  <c:v>0.28568538871283122</c:v>
                </c:pt>
                <c:pt idx="71">
                  <c:v>0.27375092711213</c:v>
                </c:pt>
              </c:numCache>
            </c:numRef>
          </c:val>
          <c:smooth val="0"/>
          <c:extLst>
            <c:ext xmlns:c16="http://schemas.microsoft.com/office/drawing/2014/chart" uri="{C3380CC4-5D6E-409C-BE32-E72D297353CC}">
              <c16:uniqueId val="{00000005-0D52-47CB-91C6-081BBDD2FAB1}"/>
            </c:ext>
          </c:extLst>
        </c:ser>
        <c:ser>
          <c:idx val="7"/>
          <c:order val="7"/>
          <c:tx>
            <c:strRef>
              <c:f>'demographic %'!$BP$78</c:f>
              <c:strCache>
                <c:ptCount val="1"/>
                <c:pt idx="0">
                  <c:v>  Two or More Races</c:v>
                </c:pt>
              </c:strCache>
            </c:strRef>
          </c:tx>
          <c:spPr>
            <a:ln w="28575" cap="rnd">
              <a:solidFill>
                <a:schemeClr val="accent2">
                  <a:lumMod val="60000"/>
                </a:schemeClr>
              </a:solidFill>
              <a:round/>
            </a:ln>
            <a:effectLst/>
          </c:spPr>
          <c:marker>
            <c:symbol val="none"/>
          </c:marker>
          <c:val>
            <c:numRef>
              <c:f>'demographic %'!$BP$80:$BP$151</c:f>
              <c:numCache>
                <c:formatCode>0.0%</c:formatCode>
                <c:ptCount val="72"/>
                <c:pt idx="0">
                  <c:v>1</c:v>
                </c:pt>
                <c:pt idx="1">
                  <c:v>1.0946428571428573</c:v>
                </c:pt>
                <c:pt idx="2">
                  <c:v>1.1392857142857142</c:v>
                </c:pt>
                <c:pt idx="3">
                  <c:v>1.1035714285714286</c:v>
                </c:pt>
                <c:pt idx="4">
                  <c:v>1.1000000000000001</c:v>
                </c:pt>
                <c:pt idx="5">
                  <c:v>1.1571428571428573</c:v>
                </c:pt>
                <c:pt idx="6">
                  <c:v>1.0410714285714286</c:v>
                </c:pt>
                <c:pt idx="7">
                  <c:v>0.94107142857142856</c:v>
                </c:pt>
                <c:pt idx="8">
                  <c:v>0.91428571428571426</c:v>
                </c:pt>
                <c:pt idx="9">
                  <c:v>0.87142857142857144</c:v>
                </c:pt>
                <c:pt idx="10">
                  <c:v>0.83571428571428574</c:v>
                </c:pt>
                <c:pt idx="11">
                  <c:v>0.83392857142857146</c:v>
                </c:pt>
                <c:pt idx="12">
                  <c:v>0.8214285714285714</c:v>
                </c:pt>
                <c:pt idx="13">
                  <c:v>0.76428571428571423</c:v>
                </c:pt>
                <c:pt idx="14">
                  <c:v>0.75178571428571428</c:v>
                </c:pt>
                <c:pt idx="15">
                  <c:v>0.65</c:v>
                </c:pt>
                <c:pt idx="16">
                  <c:v>0.625</c:v>
                </c:pt>
                <c:pt idx="17">
                  <c:v>0.59642857142857142</c:v>
                </c:pt>
                <c:pt idx="18">
                  <c:v>0.57678571428571423</c:v>
                </c:pt>
                <c:pt idx="19">
                  <c:v>0.5535714285714286</c:v>
                </c:pt>
                <c:pt idx="20">
                  <c:v>0.55000000000000004</c:v>
                </c:pt>
                <c:pt idx="21">
                  <c:v>0.52500000000000002</c:v>
                </c:pt>
                <c:pt idx="22">
                  <c:v>0.53214285714285714</c:v>
                </c:pt>
                <c:pt idx="23">
                  <c:v>0.56428571428571428</c:v>
                </c:pt>
                <c:pt idx="24">
                  <c:v>0.55000000000000004</c:v>
                </c:pt>
                <c:pt idx="25">
                  <c:v>0.5357142857142857</c:v>
                </c:pt>
                <c:pt idx="26">
                  <c:v>0.50714285714285712</c:v>
                </c:pt>
                <c:pt idx="27">
                  <c:v>0.49464285714285716</c:v>
                </c:pt>
                <c:pt idx="28">
                  <c:v>0.49464285714285716</c:v>
                </c:pt>
                <c:pt idx="29">
                  <c:v>0.49642857142857144</c:v>
                </c:pt>
                <c:pt idx="30">
                  <c:v>0.50178571428571428</c:v>
                </c:pt>
                <c:pt idx="31">
                  <c:v>0.53928571428571426</c:v>
                </c:pt>
                <c:pt idx="32">
                  <c:v>0.5535714285714286</c:v>
                </c:pt>
                <c:pt idx="33">
                  <c:v>0.54821428571428577</c:v>
                </c:pt>
                <c:pt idx="34">
                  <c:v>0.53749999999999998</c:v>
                </c:pt>
                <c:pt idx="35">
                  <c:v>0.56071428571428572</c:v>
                </c:pt>
                <c:pt idx="36">
                  <c:v>0.60535714285714282</c:v>
                </c:pt>
                <c:pt idx="37">
                  <c:v>0.58214285714285718</c:v>
                </c:pt>
                <c:pt idx="38">
                  <c:v>0.53928571428571426</c:v>
                </c:pt>
                <c:pt idx="39">
                  <c:v>0.5357142857142857</c:v>
                </c:pt>
                <c:pt idx="40">
                  <c:v>0.60535714285714282</c:v>
                </c:pt>
                <c:pt idx="41">
                  <c:v>0.60178571428571426</c:v>
                </c:pt>
                <c:pt idx="42">
                  <c:v>0.62321428571428572</c:v>
                </c:pt>
                <c:pt idx="43">
                  <c:v>0.59107142857142858</c:v>
                </c:pt>
                <c:pt idx="44">
                  <c:v>0.60892857142857137</c:v>
                </c:pt>
                <c:pt idx="45">
                  <c:v>0.60178571428571426</c:v>
                </c:pt>
                <c:pt idx="46">
                  <c:v>0.56071428571428572</c:v>
                </c:pt>
                <c:pt idx="47">
                  <c:v>0.56607142857142856</c:v>
                </c:pt>
                <c:pt idx="48">
                  <c:v>0.56785714285714284</c:v>
                </c:pt>
                <c:pt idx="49">
                  <c:v>0.55714285714285716</c:v>
                </c:pt>
                <c:pt idx="50">
                  <c:v>0.5535714285714286</c:v>
                </c:pt>
                <c:pt idx="51">
                  <c:v>0.57321428571428568</c:v>
                </c:pt>
                <c:pt idx="52">
                  <c:v>0.5625</c:v>
                </c:pt>
                <c:pt idx="53">
                  <c:v>0.5267857142857143</c:v>
                </c:pt>
                <c:pt idx="54">
                  <c:v>0.5178571428571429</c:v>
                </c:pt>
                <c:pt idx="55">
                  <c:v>0.52142857142857146</c:v>
                </c:pt>
                <c:pt idx="56">
                  <c:v>0.5357142857142857</c:v>
                </c:pt>
                <c:pt idx="57">
                  <c:v>0.53928571428571426</c:v>
                </c:pt>
                <c:pt idx="58">
                  <c:v>0.5357142857142857</c:v>
                </c:pt>
                <c:pt idx="59">
                  <c:v>0.55000000000000004</c:v>
                </c:pt>
                <c:pt idx="60">
                  <c:v>0.52321428571428574</c:v>
                </c:pt>
                <c:pt idx="61">
                  <c:v>0.50714285714285712</c:v>
                </c:pt>
                <c:pt idx="62">
                  <c:v>0.5089285714285714</c:v>
                </c:pt>
                <c:pt idx="63">
                  <c:v>0.49642857142857144</c:v>
                </c:pt>
                <c:pt idx="64">
                  <c:v>0.4642857142857143</c:v>
                </c:pt>
                <c:pt idx="65">
                  <c:v>0.44642857142857145</c:v>
                </c:pt>
                <c:pt idx="66">
                  <c:v>0.43214285714285716</c:v>
                </c:pt>
                <c:pt idx="67">
                  <c:v>0.44642857142857145</c:v>
                </c:pt>
                <c:pt idx="68">
                  <c:v>0.41607142857142859</c:v>
                </c:pt>
                <c:pt idx="69">
                  <c:v>0.38214285714285712</c:v>
                </c:pt>
                <c:pt idx="70">
                  <c:v>0.36785714285714288</c:v>
                </c:pt>
                <c:pt idx="71">
                  <c:v>0.35357142857142859</c:v>
                </c:pt>
              </c:numCache>
            </c:numRef>
          </c:val>
          <c:smooth val="0"/>
          <c:extLst>
            <c:ext xmlns:c16="http://schemas.microsoft.com/office/drawing/2014/chart" uri="{C3380CC4-5D6E-409C-BE32-E72D297353CC}">
              <c16:uniqueId val="{00000006-0D52-47CB-91C6-081BBDD2FAB1}"/>
            </c:ext>
          </c:extLst>
        </c:ser>
        <c:ser>
          <c:idx val="8"/>
          <c:order val="8"/>
          <c:tx>
            <c:strRef>
              <c:f>'demographic %'!$BQ$78</c:f>
              <c:strCache>
                <c:ptCount val="1"/>
                <c:pt idx="0">
                  <c:v>Latino/Hispanic of any race</c:v>
                </c:pt>
              </c:strCache>
            </c:strRef>
          </c:tx>
          <c:spPr>
            <a:ln w="28575" cap="rnd">
              <a:solidFill>
                <a:schemeClr val="accent3">
                  <a:lumMod val="60000"/>
                </a:schemeClr>
              </a:solidFill>
              <a:round/>
            </a:ln>
            <a:effectLst/>
          </c:spPr>
          <c:marker>
            <c:symbol val="none"/>
          </c:marker>
          <c:val>
            <c:numRef>
              <c:f>'demographic %'!$BQ$80:$BQ$151</c:f>
              <c:numCache>
                <c:formatCode>0.0%</c:formatCode>
                <c:ptCount val="72"/>
                <c:pt idx="0">
                  <c:v>1</c:v>
                </c:pt>
                <c:pt idx="1">
                  <c:v>1.0654499685336689</c:v>
                </c:pt>
                <c:pt idx="2">
                  <c:v>1.0654499685336689</c:v>
                </c:pt>
                <c:pt idx="3">
                  <c:v>1.0925110132158591</c:v>
                </c:pt>
                <c:pt idx="4">
                  <c:v>1.0044052863436124</c:v>
                </c:pt>
                <c:pt idx="5">
                  <c:v>0.97734424166142231</c:v>
                </c:pt>
                <c:pt idx="6">
                  <c:v>0.90937696664568912</c:v>
                </c:pt>
                <c:pt idx="7">
                  <c:v>0.8382630585273757</c:v>
                </c:pt>
                <c:pt idx="8">
                  <c:v>0.79672750157331651</c:v>
                </c:pt>
                <c:pt idx="9">
                  <c:v>0.7558212712397735</c:v>
                </c:pt>
                <c:pt idx="10">
                  <c:v>0.73945877910635616</c:v>
                </c:pt>
                <c:pt idx="11">
                  <c:v>0.7199496538703587</c:v>
                </c:pt>
                <c:pt idx="12">
                  <c:v>0.70610446821900563</c:v>
                </c:pt>
                <c:pt idx="13">
                  <c:v>0.65701699181875395</c:v>
                </c:pt>
                <c:pt idx="14">
                  <c:v>0.64065449968533672</c:v>
                </c:pt>
                <c:pt idx="15">
                  <c:v>0.5752045311516677</c:v>
                </c:pt>
                <c:pt idx="16">
                  <c:v>0.53807426054122087</c:v>
                </c:pt>
                <c:pt idx="17">
                  <c:v>0.51290119572057902</c:v>
                </c:pt>
                <c:pt idx="18">
                  <c:v>0.50534927627438642</c:v>
                </c:pt>
                <c:pt idx="19">
                  <c:v>0.48646947765890497</c:v>
                </c:pt>
                <c:pt idx="20">
                  <c:v>0.47765890497168029</c:v>
                </c:pt>
                <c:pt idx="21">
                  <c:v>0.46318439269981121</c:v>
                </c:pt>
                <c:pt idx="22">
                  <c:v>0.45059786028949023</c:v>
                </c:pt>
                <c:pt idx="23">
                  <c:v>0.48772813089993705</c:v>
                </c:pt>
                <c:pt idx="24">
                  <c:v>0.46633102580239144</c:v>
                </c:pt>
                <c:pt idx="25">
                  <c:v>0.45689112649465075</c:v>
                </c:pt>
                <c:pt idx="26">
                  <c:v>0.45374449339207046</c:v>
                </c:pt>
                <c:pt idx="27">
                  <c:v>0.44808055380742606</c:v>
                </c:pt>
                <c:pt idx="28">
                  <c:v>0.44304594084329768</c:v>
                </c:pt>
                <c:pt idx="29">
                  <c:v>0.43360604153555693</c:v>
                </c:pt>
                <c:pt idx="30">
                  <c:v>0.44367526746381369</c:v>
                </c:pt>
                <c:pt idx="31">
                  <c:v>0.46381371932032722</c:v>
                </c:pt>
                <c:pt idx="32">
                  <c:v>0.48206419131529266</c:v>
                </c:pt>
                <c:pt idx="33">
                  <c:v>0.47891755821271242</c:v>
                </c:pt>
                <c:pt idx="34">
                  <c:v>0.48080553807426052</c:v>
                </c:pt>
                <c:pt idx="35">
                  <c:v>0.48898678414096919</c:v>
                </c:pt>
                <c:pt idx="36">
                  <c:v>0.52234109502831971</c:v>
                </c:pt>
                <c:pt idx="37">
                  <c:v>0.53241032095657648</c:v>
                </c:pt>
                <c:pt idx="38">
                  <c:v>0.50597860289490248</c:v>
                </c:pt>
                <c:pt idx="39">
                  <c:v>0.49842668344870988</c:v>
                </c:pt>
                <c:pt idx="40">
                  <c:v>0.54436752674638134</c:v>
                </c:pt>
                <c:pt idx="41">
                  <c:v>0.5374449339207048</c:v>
                </c:pt>
                <c:pt idx="42">
                  <c:v>0.54877281308999371</c:v>
                </c:pt>
                <c:pt idx="43">
                  <c:v>0.54877281308999371</c:v>
                </c:pt>
                <c:pt idx="44">
                  <c:v>0.54247954688483324</c:v>
                </c:pt>
                <c:pt idx="45">
                  <c:v>0.54877281308999371</c:v>
                </c:pt>
                <c:pt idx="46">
                  <c:v>0.54247954688483324</c:v>
                </c:pt>
                <c:pt idx="47">
                  <c:v>0.51478917558212711</c:v>
                </c:pt>
                <c:pt idx="48">
                  <c:v>0.52611705475141601</c:v>
                </c:pt>
                <c:pt idx="49">
                  <c:v>0.51730648206419128</c:v>
                </c:pt>
                <c:pt idx="50">
                  <c:v>0.50660792951541855</c:v>
                </c:pt>
                <c:pt idx="51">
                  <c:v>0.51415984896161104</c:v>
                </c:pt>
                <c:pt idx="52">
                  <c:v>0.4896161107614852</c:v>
                </c:pt>
                <c:pt idx="53">
                  <c:v>0.48646947765890497</c:v>
                </c:pt>
                <c:pt idx="54">
                  <c:v>0.47388294524858404</c:v>
                </c:pt>
                <c:pt idx="55">
                  <c:v>0.47073631214600375</c:v>
                </c:pt>
                <c:pt idx="56">
                  <c:v>0.47388294524858404</c:v>
                </c:pt>
                <c:pt idx="57">
                  <c:v>0.4858401510383889</c:v>
                </c:pt>
                <c:pt idx="58">
                  <c:v>0.47765890497168029</c:v>
                </c:pt>
                <c:pt idx="59">
                  <c:v>0.46255506607929514</c:v>
                </c:pt>
                <c:pt idx="60">
                  <c:v>0.45563247325361861</c:v>
                </c:pt>
                <c:pt idx="61">
                  <c:v>0.43864065449968531</c:v>
                </c:pt>
                <c:pt idx="62">
                  <c:v>0.42416614222781623</c:v>
                </c:pt>
                <c:pt idx="63">
                  <c:v>0.40025173064820641</c:v>
                </c:pt>
                <c:pt idx="64">
                  <c:v>0.37319068596601634</c:v>
                </c:pt>
                <c:pt idx="65">
                  <c:v>0.37256135934550033</c:v>
                </c:pt>
                <c:pt idx="66">
                  <c:v>0.37130270610446819</c:v>
                </c:pt>
                <c:pt idx="67">
                  <c:v>0.37067337948395218</c:v>
                </c:pt>
                <c:pt idx="68">
                  <c:v>0.34172435494021397</c:v>
                </c:pt>
                <c:pt idx="69">
                  <c:v>0.32662051604782882</c:v>
                </c:pt>
                <c:pt idx="70">
                  <c:v>0.32032724984266836</c:v>
                </c:pt>
                <c:pt idx="71">
                  <c:v>0.30522341095028321</c:v>
                </c:pt>
              </c:numCache>
            </c:numRef>
          </c:val>
          <c:smooth val="0"/>
          <c:extLst>
            <c:ext xmlns:c16="http://schemas.microsoft.com/office/drawing/2014/chart" uri="{C3380CC4-5D6E-409C-BE32-E72D297353CC}">
              <c16:uniqueId val="{00000007-0D52-47CB-91C6-081BBDD2FAB1}"/>
            </c:ext>
          </c:extLst>
        </c:ser>
        <c:dLbls>
          <c:showLegendKey val="0"/>
          <c:showVal val="0"/>
          <c:showCatName val="0"/>
          <c:showSerName val="0"/>
          <c:showPercent val="0"/>
          <c:showBubbleSize val="0"/>
        </c:dLbls>
        <c:smooth val="0"/>
        <c:axId val="853658952"/>
        <c:axId val="853653376"/>
        <c:extLst>
          <c:ext xmlns:c15="http://schemas.microsoft.com/office/drawing/2012/chart" uri="{02D57815-91ED-43cb-92C2-25804820EDAC}">
            <c15:filteredLineSeries>
              <c15:ser>
                <c:idx val="1"/>
                <c:order val="1"/>
                <c:tx>
                  <c:strRef>
                    <c:extLst>
                      <c:ext uri="{02D57815-91ED-43cb-92C2-25804820EDAC}">
                        <c15:formulaRef>
                          <c15:sqref>'demographic %'!$BJ$78</c15:sqref>
                        </c15:formulaRef>
                      </c:ext>
                    </c:extLst>
                    <c:strCache>
                      <c:ptCount val="1"/>
                      <c:pt idx="0">
                        <c:v>Not Latino/Hispanic:</c:v>
                      </c:pt>
                    </c:strCache>
                  </c:strRef>
                </c:tx>
                <c:spPr>
                  <a:ln w="28575" cap="rnd">
                    <a:solidFill>
                      <a:schemeClr val="accent2"/>
                    </a:solidFill>
                    <a:round/>
                  </a:ln>
                  <a:effectLst/>
                </c:spPr>
                <c:marker>
                  <c:symbol val="none"/>
                </c:marker>
                <c:val>
                  <c:numRef>
                    <c:extLst>
                      <c:ext uri="{02D57815-91ED-43cb-92C2-25804820EDAC}">
                        <c15:formulaRef>
                          <c15:sqref>'demographic %'!$BJ$80:$BJ$151</c15:sqref>
                        </c15:formulaRef>
                      </c:ext>
                    </c:extLst>
                    <c:numCache>
                      <c:formatCode>0.0%</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numCache>
                  </c:numRef>
                </c:val>
                <c:smooth val="0"/>
                <c:extLst>
                  <c:ext xmlns:c16="http://schemas.microsoft.com/office/drawing/2014/chart" uri="{C3380CC4-5D6E-409C-BE32-E72D297353CC}">
                    <c16:uniqueId val="{00000008-0D52-47CB-91C6-081BBDD2FAB1}"/>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'demographic %'!$BR$78</c15:sqref>
                        </c15:formulaRef>
                      </c:ext>
                    </c:extLst>
                    <c:strCache>
                      <c:ptCount val="1"/>
                      <c:pt idx="0">
                        <c:v>Unknown</c:v>
                      </c:pt>
                    </c:strCache>
                  </c:strRef>
                </c:tx>
                <c:spPr>
                  <a:ln w="28575" cap="rnd">
                    <a:solidFill>
                      <a:schemeClr val="accent4">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'demographic %'!$BR$80:$BR$151</c15:sqref>
                        </c15:formulaRef>
                      </c:ext>
                    </c:extLst>
                    <c:numCache>
                      <c:formatCode>0.0%</c:formatCode>
                      <c:ptCount val="72"/>
                      <c:pt idx="0">
                        <c:v>1</c:v>
                      </c:pt>
                      <c:pt idx="1">
                        <c:v>1.0420841683366733</c:v>
                      </c:pt>
                      <c:pt idx="2">
                        <c:v>1.1372745490981964</c:v>
                      </c:pt>
                      <c:pt idx="3">
                        <c:v>1.402805611222445</c:v>
                      </c:pt>
                      <c:pt idx="4">
                        <c:v>1.0791583166332666</c:v>
                      </c:pt>
                      <c:pt idx="5">
                        <c:v>0.99198396793587174</c:v>
                      </c:pt>
                      <c:pt idx="6">
                        <c:v>0.84268537074148298</c:v>
                      </c:pt>
                      <c:pt idx="7">
                        <c:v>0.78456913827655306</c:v>
                      </c:pt>
                      <c:pt idx="8">
                        <c:v>0.72845691382765532</c:v>
                      </c:pt>
                      <c:pt idx="9">
                        <c:v>0.71643286573146292</c:v>
                      </c:pt>
                      <c:pt idx="10">
                        <c:v>0.71743486973947901</c:v>
                      </c:pt>
                      <c:pt idx="11">
                        <c:v>0.69338677354709422</c:v>
                      </c:pt>
                      <c:pt idx="12">
                        <c:v>0.66633266533066138</c:v>
                      </c:pt>
                      <c:pt idx="13">
                        <c:v>0.65731462925851702</c:v>
                      </c:pt>
                      <c:pt idx="14">
                        <c:v>0.63827655310621245</c:v>
                      </c:pt>
                      <c:pt idx="15">
                        <c:v>0.57515030060120242</c:v>
                      </c:pt>
                      <c:pt idx="16">
                        <c:v>0.50300601202404804</c:v>
                      </c:pt>
                      <c:pt idx="17">
                        <c:v>0.48597194388777554</c:v>
                      </c:pt>
                      <c:pt idx="18">
                        <c:v>0.47695390781563124</c:v>
                      </c:pt>
                      <c:pt idx="19">
                        <c:v>0.45991983967935873</c:v>
                      </c:pt>
                      <c:pt idx="20">
                        <c:v>0.45490981963927857</c:v>
                      </c:pt>
                      <c:pt idx="21">
                        <c:v>0.45090180360721444</c:v>
                      </c:pt>
                      <c:pt idx="22">
                        <c:v>0.42184368737474948</c:v>
                      </c:pt>
                      <c:pt idx="23">
                        <c:v>0.45390781563126253</c:v>
                      </c:pt>
                      <c:pt idx="24">
                        <c:v>0.43486973947895791</c:v>
                      </c:pt>
                      <c:pt idx="25">
                        <c:v>0.41583166332665333</c:v>
                      </c:pt>
                      <c:pt idx="26">
                        <c:v>0.39078156312625251</c:v>
                      </c:pt>
                      <c:pt idx="27">
                        <c:v>0.38977955911823647</c:v>
                      </c:pt>
                      <c:pt idx="28">
                        <c:v>0.38376753507014028</c:v>
                      </c:pt>
                      <c:pt idx="29">
                        <c:v>0.40380761523046094</c:v>
                      </c:pt>
                      <c:pt idx="30">
                        <c:v>0.39078156312625251</c:v>
                      </c:pt>
                      <c:pt idx="31">
                        <c:v>0.40180360721442887</c:v>
                      </c:pt>
                      <c:pt idx="32">
                        <c:v>0.41683366733466931</c:v>
                      </c:pt>
                      <c:pt idx="33">
                        <c:v>0.41883767535070138</c:v>
                      </c:pt>
                      <c:pt idx="34">
                        <c:v>0.41783567134268534</c:v>
                      </c:pt>
                      <c:pt idx="35">
                        <c:v>0.44589178356713427</c:v>
                      </c:pt>
                      <c:pt idx="36">
                        <c:v>0.46693386773547096</c:v>
                      </c:pt>
                      <c:pt idx="37">
                        <c:v>0.43186372745490981</c:v>
                      </c:pt>
                      <c:pt idx="38">
                        <c:v>0.40480961923847697</c:v>
                      </c:pt>
                      <c:pt idx="39">
                        <c:v>0.39879759519038077</c:v>
                      </c:pt>
                      <c:pt idx="40">
                        <c:v>0.4649298597194389</c:v>
                      </c:pt>
                      <c:pt idx="41">
                        <c:v>0.47795591182364727</c:v>
                      </c:pt>
                      <c:pt idx="42">
                        <c:v>0.49599198396793587</c:v>
                      </c:pt>
                      <c:pt idx="43">
                        <c:v>0.4709418837675351</c:v>
                      </c:pt>
                      <c:pt idx="44">
                        <c:v>0.47294589178356711</c:v>
                      </c:pt>
                      <c:pt idx="45">
                        <c:v>0.4619238476953908</c:v>
                      </c:pt>
                      <c:pt idx="46">
                        <c:v>0.4529058116232465</c:v>
                      </c:pt>
                      <c:pt idx="47">
                        <c:v>0.4468937875751503</c:v>
                      </c:pt>
                      <c:pt idx="48">
                        <c:v>0.467935871743487</c:v>
                      </c:pt>
                      <c:pt idx="49">
                        <c:v>0.43386773547094187</c:v>
                      </c:pt>
                      <c:pt idx="50">
                        <c:v>0.43486973947895791</c:v>
                      </c:pt>
                      <c:pt idx="51">
                        <c:v>0.405811623246493</c:v>
                      </c:pt>
                      <c:pt idx="52">
                        <c:v>0.40480961923847697</c:v>
                      </c:pt>
                      <c:pt idx="53">
                        <c:v>0.39679358717434871</c:v>
                      </c:pt>
                      <c:pt idx="54">
                        <c:v>0.39378757515030061</c:v>
                      </c:pt>
                      <c:pt idx="55">
                        <c:v>0.3997995991983968</c:v>
                      </c:pt>
                      <c:pt idx="56">
                        <c:v>0.41082164328657317</c:v>
                      </c:pt>
                      <c:pt idx="57">
                        <c:v>0.39879759519038077</c:v>
                      </c:pt>
                      <c:pt idx="58">
                        <c:v>0.39679358717434871</c:v>
                      </c:pt>
                      <c:pt idx="59">
                        <c:v>0.38176352705410821</c:v>
                      </c:pt>
                      <c:pt idx="60">
                        <c:v>0.37474949899799598</c:v>
                      </c:pt>
                      <c:pt idx="61">
                        <c:v>0.36673346693386771</c:v>
                      </c:pt>
                      <c:pt idx="62">
                        <c:v>0.34669338677354711</c:v>
                      </c:pt>
                      <c:pt idx="63">
                        <c:v>0.34068136272545091</c:v>
                      </c:pt>
                      <c:pt idx="64">
                        <c:v>0.27955911823647295</c:v>
                      </c:pt>
                      <c:pt idx="65">
                        <c:v>0.27454909819639278</c:v>
                      </c:pt>
                      <c:pt idx="66">
                        <c:v>0.28657314629258518</c:v>
                      </c:pt>
                      <c:pt idx="67">
                        <c:v>0.27955911823647295</c:v>
                      </c:pt>
                      <c:pt idx="68">
                        <c:v>0.25851703406813625</c:v>
                      </c:pt>
                      <c:pt idx="69">
                        <c:v>0.24148296593186372</c:v>
                      </c:pt>
                      <c:pt idx="70">
                        <c:v>0.25050100200400799</c:v>
                      </c:pt>
                      <c:pt idx="71">
                        <c:v>0.23346693386773548</c:v>
                      </c:pt>
                    </c:numCache>
                  </c:numRef>
                </c:val>
                <c:smooth val="0"/>
                <c:extLst xmlns:c15="http://schemas.microsoft.com/office/drawing/2012/chart">
                  <c:ext xmlns:c16="http://schemas.microsoft.com/office/drawing/2014/chart" uri="{C3380CC4-5D6E-409C-BE32-E72D297353CC}">
                    <c16:uniqueId val="{00000009-0D52-47CB-91C6-081BBDD2FAB1}"/>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'demographic %'!$BS$78</c15:sqref>
                        </c15:formulaRef>
                      </c:ext>
                    </c:extLst>
                    <c:strCache>
                      <c:ptCount val="1"/>
                      <c:pt idx="0">
                        <c:v>Not Disclosed</c:v>
                      </c:pt>
                    </c:strCache>
                  </c:strRef>
                </c:tx>
                <c:spPr>
                  <a:ln w="28575" cap="rnd">
                    <a:solidFill>
                      <a:schemeClr val="accent5">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'demographic %'!$BS$80:$BS$151</c15:sqref>
                        </c15:formulaRef>
                      </c:ext>
                    </c:extLst>
                    <c:numCache>
                      <c:formatCode>0.0%</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numCache>
                  </c:numRef>
                </c:val>
                <c:smooth val="0"/>
                <c:extLst xmlns:c15="http://schemas.microsoft.com/office/drawing/2012/chart">
                  <c:ext xmlns:c16="http://schemas.microsoft.com/office/drawing/2014/chart" uri="{C3380CC4-5D6E-409C-BE32-E72D297353CC}">
                    <c16:uniqueId val="{0000000A-0D52-47CB-91C6-081BBDD2FAB1}"/>
                  </c:ext>
                </c:extLst>
              </c15:ser>
            </c15:filteredLineSeries>
          </c:ext>
        </c:extLst>
      </c:lineChart>
      <c:catAx>
        <c:axId val="8536589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3653376"/>
        <c:crosses val="autoZero"/>
        <c:auto val="1"/>
        <c:lblAlgn val="ctr"/>
        <c:lblOffset val="100"/>
        <c:noMultiLvlLbl val="0"/>
      </c:catAx>
      <c:valAx>
        <c:axId val="853653376"/>
        <c:scaling>
          <c:orientation val="minMax"/>
          <c:max val="1.4"/>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3658952"/>
        <c:crosses val="autoZero"/>
        <c:crossBetween val="between"/>
      </c:valAx>
      <c:spPr>
        <a:noFill/>
        <a:ln>
          <a:noFill/>
        </a:ln>
        <a:effectLst/>
      </c:spPr>
    </c:plotArea>
    <c:legend>
      <c:legendPos val="r"/>
      <c:layout>
        <c:manualLayout>
          <c:xMode val="edge"/>
          <c:yMode val="edge"/>
          <c:x val="0.66016513560804901"/>
          <c:y val="4.0714129483814518E-2"/>
          <c:w val="0.32316819772528427"/>
          <c:h val="0.951395450568678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LF by gender 16+</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Summary!$EE$24</c:f>
              <c:strCache>
                <c:ptCount val="1"/>
                <c:pt idx="0">
                  <c:v>All, 16+</c:v>
                </c:pt>
              </c:strCache>
            </c:strRef>
          </c:tx>
          <c:spPr>
            <a:ln w="50800" cap="rnd">
              <a:solidFill>
                <a:schemeClr val="accent1"/>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Summary!$EF$24:$EV$24</c:f>
              <c:numCache>
                <c:formatCode>0.0%</c:formatCode>
                <c:ptCount val="17"/>
                <c:pt idx="0">
                  <c:v>-2.0134566439029333E-2</c:v>
                </c:pt>
                <c:pt idx="1">
                  <c:v>-0.15977874656653979</c:v>
                </c:pt>
                <c:pt idx="2">
                  <c:v>-0.13549882821359271</c:v>
                </c:pt>
                <c:pt idx="3">
                  <c:v>-0.10478038454753924</c:v>
                </c:pt>
                <c:pt idx="4">
                  <c:v>-9.4215407101277626E-2</c:v>
                </c:pt>
                <c:pt idx="5">
                  <c:v>-7.2171962805231415E-2</c:v>
                </c:pt>
                <c:pt idx="6">
                  <c:v>-7.0489882317365082E-2</c:v>
                </c:pt>
                <c:pt idx="7">
                  <c:v>-5.7096237683642914E-2</c:v>
                </c:pt>
                <c:pt idx="8">
                  <c:v>-5.621424791472418E-2</c:v>
                </c:pt>
                <c:pt idx="9">
                  <c:v>-5.6081949449386381E-2</c:v>
                </c:pt>
                <c:pt idx="10">
                  <c:v>-5.4815664138295972E-2</c:v>
                </c:pt>
                <c:pt idx="11">
                  <c:v>-5.3505279338759704E-2</c:v>
                </c:pt>
                <c:pt idx="12">
                  <c:v>-4.9668623843963422E-2</c:v>
                </c:pt>
                <c:pt idx="13">
                  <c:v>-4.7602247813925413E-2</c:v>
                </c:pt>
                <c:pt idx="14">
                  <c:v>-4.4805080261068997E-2</c:v>
                </c:pt>
                <c:pt idx="15">
                  <c:v>-4.4918478945644269E-2</c:v>
                </c:pt>
                <c:pt idx="16">
                  <c:v>-3.8347655167200068E-2</c:v>
                </c:pt>
              </c:numCache>
            </c:numRef>
          </c:val>
          <c:smooth val="0"/>
          <c:extLst>
            <c:ext xmlns:c16="http://schemas.microsoft.com/office/drawing/2014/chart" uri="{C3380CC4-5D6E-409C-BE32-E72D297353CC}">
              <c16:uniqueId val="{00000000-D11F-49EF-AC68-C5E334851226}"/>
            </c:ext>
          </c:extLst>
        </c:ser>
        <c:ser>
          <c:idx val="1"/>
          <c:order val="1"/>
          <c:tx>
            <c:strRef>
              <c:f>Summary!$EE$25</c:f>
              <c:strCache>
                <c:ptCount val="1"/>
                <c:pt idx="0">
                  <c:v>Women. 16+</c:v>
                </c:pt>
              </c:strCache>
            </c:strRef>
          </c:tx>
          <c:spPr>
            <a:ln w="50800" cap="rnd">
              <a:solidFill>
                <a:schemeClr val="accent2"/>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Summary!$EF$25:$EV$25</c:f>
              <c:numCache>
                <c:formatCode>0.0%</c:formatCode>
                <c:ptCount val="17"/>
                <c:pt idx="0">
                  <c:v>-2.1785881252921913E-2</c:v>
                </c:pt>
                <c:pt idx="1">
                  <c:v>-0.17881520069458356</c:v>
                </c:pt>
                <c:pt idx="2">
                  <c:v>-0.15140586388833233</c:v>
                </c:pt>
                <c:pt idx="3">
                  <c:v>-0.11248246844319776</c:v>
                </c:pt>
                <c:pt idx="4">
                  <c:v>-9.8109931209510504E-2</c:v>
                </c:pt>
                <c:pt idx="5">
                  <c:v>-7.7499499098377056E-2</c:v>
                </c:pt>
                <c:pt idx="6">
                  <c:v>-7.9943899018232845E-2</c:v>
                </c:pt>
                <c:pt idx="7">
                  <c:v>-6.3233820877579672E-2</c:v>
                </c:pt>
                <c:pt idx="8">
                  <c:v>-5.7743939090362684E-2</c:v>
                </c:pt>
                <c:pt idx="9">
                  <c:v>-6.0308555399719466E-2</c:v>
                </c:pt>
                <c:pt idx="10">
                  <c:v>-6.0762706204501415E-2</c:v>
                </c:pt>
                <c:pt idx="11">
                  <c:v>-5.7343217792025669E-2</c:v>
                </c:pt>
                <c:pt idx="12">
                  <c:v>-4.9395578708341659E-2</c:v>
                </c:pt>
                <c:pt idx="13">
                  <c:v>-4.9502437721231529E-2</c:v>
                </c:pt>
                <c:pt idx="14">
                  <c:v>-4.4186201829960581E-2</c:v>
                </c:pt>
                <c:pt idx="15">
                  <c:v>-4.5936018166032211E-2</c:v>
                </c:pt>
                <c:pt idx="16">
                  <c:v>-3.9150470847525543E-2</c:v>
                </c:pt>
              </c:numCache>
            </c:numRef>
          </c:val>
          <c:smooth val="0"/>
          <c:extLst>
            <c:ext xmlns:c16="http://schemas.microsoft.com/office/drawing/2014/chart" uri="{C3380CC4-5D6E-409C-BE32-E72D297353CC}">
              <c16:uniqueId val="{00000001-D11F-49EF-AC68-C5E334851226}"/>
            </c:ext>
          </c:extLst>
        </c:ser>
        <c:ser>
          <c:idx val="2"/>
          <c:order val="2"/>
          <c:tx>
            <c:strRef>
              <c:f>Summary!$EE$26</c:f>
              <c:strCache>
                <c:ptCount val="1"/>
                <c:pt idx="0">
                  <c:v>Men, 16+</c:v>
                </c:pt>
              </c:strCache>
            </c:strRef>
          </c:tx>
          <c:spPr>
            <a:ln w="50800" cap="rnd">
              <a:solidFill>
                <a:schemeClr val="accent3"/>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Summary!$EF$26:$EV$26</c:f>
              <c:numCache>
                <c:formatCode>0.0%</c:formatCode>
                <c:ptCount val="17"/>
                <c:pt idx="0">
                  <c:v>-1.8660498169721151E-2</c:v>
                </c:pt>
                <c:pt idx="1">
                  <c:v>-0.14278560101112481</c:v>
                </c:pt>
                <c:pt idx="2">
                  <c:v>-0.12129919992368865</c:v>
                </c:pt>
                <c:pt idx="3">
                  <c:v>-9.7905016275769974E-2</c:v>
                </c:pt>
                <c:pt idx="4">
                  <c:v>-9.075083167395992E-2</c:v>
                </c:pt>
                <c:pt idx="5">
                  <c:v>-6.7416266231056343E-2</c:v>
                </c:pt>
                <c:pt idx="6">
                  <c:v>-6.205062777969883E-2</c:v>
                </c:pt>
                <c:pt idx="7">
                  <c:v>-5.1629365543062189E-2</c:v>
                </c:pt>
                <c:pt idx="8">
                  <c:v>-5.4848748613876785E-2</c:v>
                </c:pt>
                <c:pt idx="9">
                  <c:v>-5.229708943923117E-2</c:v>
                </c:pt>
                <c:pt idx="10">
                  <c:v>-4.9518881085528266E-2</c:v>
                </c:pt>
                <c:pt idx="11">
                  <c:v>-5.0091215853673043E-2</c:v>
                </c:pt>
                <c:pt idx="12">
                  <c:v>-4.9912361238627856E-2</c:v>
                </c:pt>
                <c:pt idx="13">
                  <c:v>-4.590601786161419E-2</c:v>
                </c:pt>
                <c:pt idx="14">
                  <c:v>-4.5369454016478517E-2</c:v>
                </c:pt>
                <c:pt idx="15">
                  <c:v>-4.4010158942134558E-2</c:v>
                </c:pt>
                <c:pt idx="16">
                  <c:v>-3.7619087364517578E-2</c:v>
                </c:pt>
              </c:numCache>
            </c:numRef>
          </c:val>
          <c:smooth val="0"/>
          <c:extLst>
            <c:ext xmlns:c16="http://schemas.microsoft.com/office/drawing/2014/chart" uri="{C3380CC4-5D6E-409C-BE32-E72D297353CC}">
              <c16:uniqueId val="{00000002-D11F-49EF-AC68-C5E334851226}"/>
            </c:ext>
          </c:extLst>
        </c:ser>
        <c:dLbls>
          <c:showLegendKey val="0"/>
          <c:showVal val="0"/>
          <c:showCatName val="0"/>
          <c:showSerName val="0"/>
          <c:showPercent val="0"/>
          <c:showBubbleSize val="0"/>
        </c:dLbls>
        <c:smooth val="0"/>
        <c:axId val="831906328"/>
        <c:axId val="831913544"/>
        <c:extLst>
          <c:ext xmlns:c15="http://schemas.microsoft.com/office/drawing/2012/chart" uri="{02D57815-91ED-43cb-92C2-25804820EDAC}">
            <c15:filteredLineSeries>
              <c15:ser>
                <c:idx val="3"/>
                <c:order val="3"/>
                <c:tx>
                  <c:strRef>
                    <c:extLst>
                      <c:ext uri="{02D57815-91ED-43cb-92C2-25804820EDAC}">
                        <c15:formulaRef>
                          <c15:sqref>Summary!$EE$27</c15:sqref>
                        </c15:formulaRef>
                      </c:ext>
                    </c:extLst>
                    <c:strCache>
                      <c:ptCount val="1"/>
                      <c:pt idx="0">
                        <c:v>White, 16+</c:v>
                      </c:pt>
                    </c:strCache>
                  </c:strRef>
                </c:tx>
                <c:spPr>
                  <a:ln w="28575" cap="rnd">
                    <a:solidFill>
                      <a:schemeClr val="accent4"/>
                    </a:solidFill>
                    <a:round/>
                  </a:ln>
                  <a:effectLst/>
                </c:spPr>
                <c:marker>
                  <c:symbol val="none"/>
                </c:marker>
                <c:cat>
                  <c:numRef>
                    <c:extLst>
                      <c:ex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c:ext uri="{02D57815-91ED-43cb-92C2-25804820EDAC}">
                        <c15:formulaRef>
                          <c15:sqref>Summary!$EF$27:$EV$27</c15:sqref>
                        </c15:formulaRef>
                      </c:ext>
                    </c:extLst>
                    <c:numCache>
                      <c:formatCode>0.0%</c:formatCode>
                      <c:ptCount val="17"/>
                      <c:pt idx="0">
                        <c:v>-1.874964473929952E-2</c:v>
                      </c:pt>
                      <c:pt idx="1">
                        <c:v>-0.15526719664796307</c:v>
                      </c:pt>
                      <c:pt idx="2">
                        <c:v>-0.12666769523098032</c:v>
                      </c:pt>
                      <c:pt idx="3">
                        <c:v>-9.4373482529293784E-2</c:v>
                      </c:pt>
                      <c:pt idx="4">
                        <c:v>-8.7511875857700816E-2</c:v>
                      </c:pt>
                      <c:pt idx="5">
                        <c:v>-6.339474944985346E-2</c:v>
                      </c:pt>
                      <c:pt idx="6">
                        <c:v>-6.2030548360116566E-2</c:v>
                      </c:pt>
                      <c:pt idx="7">
                        <c:v>-4.8745828224346144E-2</c:v>
                      </c:pt>
                      <c:pt idx="8">
                        <c:v>-5.2651665868175934E-2</c:v>
                      </c:pt>
                      <c:pt idx="9">
                        <c:v>-5.234309657406877E-2</c:v>
                      </c:pt>
                      <c:pt idx="10">
                        <c:v>-5.2375577552395858E-2</c:v>
                      </c:pt>
                      <c:pt idx="11">
                        <c:v>-5.1076338419313139E-2</c:v>
                      </c:pt>
                      <c:pt idx="12">
                        <c:v>-4.8583423332710818E-2</c:v>
                      </c:pt>
                      <c:pt idx="13">
                        <c:v>-4.702433637301151E-2</c:v>
                      </c:pt>
                      <c:pt idx="14">
                        <c:v>-4.5440888679567082E-2</c:v>
                      </c:pt>
                      <c:pt idx="15">
                        <c:v>-4.7332905667118674E-2</c:v>
                      </c:pt>
                      <c:pt idx="16">
                        <c:v>-3.8335674670521125E-2</c:v>
                      </c:pt>
                    </c:numCache>
                  </c:numRef>
                </c:val>
                <c:smooth val="0"/>
                <c:extLst>
                  <c:ext xmlns:c16="http://schemas.microsoft.com/office/drawing/2014/chart" uri="{C3380CC4-5D6E-409C-BE32-E72D297353CC}">
                    <c16:uniqueId val="{00000003-D11F-49EF-AC68-C5E33485122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Summary!$EE$28</c15:sqref>
                        </c15:formulaRef>
                      </c:ext>
                    </c:extLst>
                    <c:strCache>
                      <c:ptCount val="1"/>
                      <c:pt idx="0">
                        <c:v>Black, 16+</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Summary!$EF$28:$EV$28</c15:sqref>
                        </c15:formulaRef>
                      </c:ext>
                    </c:extLst>
                    <c:numCache>
                      <c:formatCode>0.0%</c:formatCode>
                      <c:ptCount val="17"/>
                      <c:pt idx="0">
                        <c:v>-2.7158739022285383E-2</c:v>
                      </c:pt>
                      <c:pt idx="1">
                        <c:v>-0.17523732169145645</c:v>
                      </c:pt>
                      <c:pt idx="2">
                        <c:v>-0.16112493019950247</c:v>
                      </c:pt>
                      <c:pt idx="3">
                        <c:v>-0.14010863495608916</c:v>
                      </c:pt>
                      <c:pt idx="4">
                        <c:v>-0.12777298340017262</c:v>
                      </c:pt>
                      <c:pt idx="5">
                        <c:v>-0.11010711203614398</c:v>
                      </c:pt>
                      <c:pt idx="6">
                        <c:v>-0.10868572008731403</c:v>
                      </c:pt>
                      <c:pt idx="7">
                        <c:v>-8.8532412812833083E-2</c:v>
                      </c:pt>
                      <c:pt idx="8">
                        <c:v>-8.1831565054063637E-2</c:v>
                      </c:pt>
                      <c:pt idx="9">
                        <c:v>-8.3151429006548594E-2</c:v>
                      </c:pt>
                      <c:pt idx="10">
                        <c:v>-6.9851261485354588E-2</c:v>
                      </c:pt>
                      <c:pt idx="11">
                        <c:v>-7.817655718564398E-2</c:v>
                      </c:pt>
                      <c:pt idx="12">
                        <c:v>-6.5333265648002459E-2</c:v>
                      </c:pt>
                      <c:pt idx="13">
                        <c:v>-5.8530889892888016E-2</c:v>
                      </c:pt>
                      <c:pt idx="14">
                        <c:v>-5.660185796233308E-2</c:v>
                      </c:pt>
                      <c:pt idx="15">
                        <c:v>-4.7210518300421334E-2</c:v>
                      </c:pt>
                      <c:pt idx="16">
                        <c:v>-4.7819686278491313E-2</c:v>
                      </c:pt>
                    </c:numCache>
                  </c:numRef>
                </c:val>
                <c:smooth val="0"/>
                <c:extLst xmlns:c15="http://schemas.microsoft.com/office/drawing/2012/chart">
                  <c:ext xmlns:c16="http://schemas.microsoft.com/office/drawing/2014/chart" uri="{C3380CC4-5D6E-409C-BE32-E72D297353CC}">
                    <c16:uniqueId val="{00000004-D11F-49EF-AC68-C5E33485122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Summary!$EE$29</c15:sqref>
                        </c15:formulaRef>
                      </c:ext>
                    </c:extLst>
                    <c:strCache>
                      <c:ptCount val="1"/>
                      <c:pt idx="0">
                        <c:v>White Women, 16+</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Summary!$EF$29:$EV$29</c15:sqref>
                        </c15:formulaRef>
                      </c:ext>
                    </c:extLst>
                    <c:numCache>
                      <c:formatCode>0.0%</c:formatCode>
                      <c:ptCount val="17"/>
                      <c:pt idx="0">
                        <c:v>-1.8338461538461526E-2</c:v>
                      </c:pt>
                      <c:pt idx="1">
                        <c:v>-0.17826813186813184</c:v>
                      </c:pt>
                      <c:pt idx="2">
                        <c:v>-0.14554725274725278</c:v>
                      </c:pt>
                      <c:pt idx="3">
                        <c:v>-0.10384175824175823</c:v>
                      </c:pt>
                      <c:pt idx="4">
                        <c:v>-9.1938461538461524E-2</c:v>
                      </c:pt>
                      <c:pt idx="5">
                        <c:v>-6.8378021978022008E-2</c:v>
                      </c:pt>
                      <c:pt idx="6">
                        <c:v>-7.1947252747252777E-2</c:v>
                      </c:pt>
                      <c:pt idx="7">
                        <c:v>-5.4382417582417575E-2</c:v>
                      </c:pt>
                      <c:pt idx="8">
                        <c:v>-5.4347252747252717E-2</c:v>
                      </c:pt>
                      <c:pt idx="9">
                        <c:v>-5.3696703296703285E-2</c:v>
                      </c:pt>
                      <c:pt idx="10">
                        <c:v>-5.6087912087912084E-2</c:v>
                      </c:pt>
                      <c:pt idx="11">
                        <c:v>-5.2817582417582387E-2</c:v>
                      </c:pt>
                      <c:pt idx="12">
                        <c:v>-4.6857142857142819E-2</c:v>
                      </c:pt>
                      <c:pt idx="13">
                        <c:v>-4.8843956043956083E-2</c:v>
                      </c:pt>
                      <c:pt idx="14">
                        <c:v>-4.719120879120875E-2</c:v>
                      </c:pt>
                      <c:pt idx="15">
                        <c:v>-4.8175824175824222E-2</c:v>
                      </c:pt>
                      <c:pt idx="16">
                        <c:v>-3.8945054945054958E-2</c:v>
                      </c:pt>
                    </c:numCache>
                  </c:numRef>
                </c:val>
                <c:smooth val="0"/>
                <c:extLst xmlns:c15="http://schemas.microsoft.com/office/drawing/2012/chart">
                  <c:ext xmlns:c16="http://schemas.microsoft.com/office/drawing/2014/chart" uri="{C3380CC4-5D6E-409C-BE32-E72D297353CC}">
                    <c16:uniqueId val="{00000005-D11F-49EF-AC68-C5E334851226}"/>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Summary!$EE$30</c15:sqref>
                        </c15:formulaRef>
                      </c:ext>
                    </c:extLst>
                    <c:strCache>
                      <c:ptCount val="1"/>
                      <c:pt idx="0">
                        <c:v>White Men, 16+</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Summary!$EF$30:$EV$30</c15:sqref>
                        </c15:formulaRef>
                      </c:ext>
                    </c:extLst>
                    <c:numCache>
                      <c:formatCode>0.0%</c:formatCode>
                      <c:ptCount val="17"/>
                      <c:pt idx="0">
                        <c:v>-1.9102513806319221E-2</c:v>
                      </c:pt>
                      <c:pt idx="1">
                        <c:v>-0.13552826145999941</c:v>
                      </c:pt>
                      <c:pt idx="2">
                        <c:v>-0.11045055376165613</c:v>
                      </c:pt>
                      <c:pt idx="3">
                        <c:v>-8.6248000724265972E-2</c:v>
                      </c:pt>
                      <c:pt idx="4">
                        <c:v>-8.3713069982195076E-2</c:v>
                      </c:pt>
                      <c:pt idx="5">
                        <c:v>-5.9118206234722526E-2</c:v>
                      </c:pt>
                      <c:pt idx="6">
                        <c:v>-5.3520234179316173E-2</c:v>
                      </c:pt>
                      <c:pt idx="7">
                        <c:v>-4.3908621782297708E-2</c:v>
                      </c:pt>
                      <c:pt idx="8">
                        <c:v>-5.1181458792286527E-2</c:v>
                      </c:pt>
                      <c:pt idx="9">
                        <c:v>-5.1181458792286527E-2</c:v>
                      </c:pt>
                      <c:pt idx="10">
                        <c:v>-4.9189727494945212E-2</c:v>
                      </c:pt>
                      <c:pt idx="11">
                        <c:v>-4.9582038205027601E-2</c:v>
                      </c:pt>
                      <c:pt idx="12">
                        <c:v>-5.0064882155898216E-2</c:v>
                      </c:pt>
                      <c:pt idx="13">
                        <c:v>-4.5477864622627262E-2</c:v>
                      </c:pt>
                      <c:pt idx="14">
                        <c:v>-4.393879952922719E-2</c:v>
                      </c:pt>
                      <c:pt idx="15">
                        <c:v>-4.6594441259015573E-2</c:v>
                      </c:pt>
                      <c:pt idx="16">
                        <c:v>-3.7812716902556054E-2</c:v>
                      </c:pt>
                    </c:numCache>
                  </c:numRef>
                </c:val>
                <c:smooth val="0"/>
                <c:extLst xmlns:c15="http://schemas.microsoft.com/office/drawing/2012/chart">
                  <c:ext xmlns:c16="http://schemas.microsoft.com/office/drawing/2014/chart" uri="{C3380CC4-5D6E-409C-BE32-E72D297353CC}">
                    <c16:uniqueId val="{00000006-D11F-49EF-AC68-C5E334851226}"/>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Summary!$EE$31</c15:sqref>
                        </c15:formulaRef>
                      </c:ext>
                    </c:extLst>
                    <c:strCache>
                      <c:ptCount val="1"/>
                      <c:pt idx="0">
                        <c:v>Black Women, 16+</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Summary!$EF$31:$EV$31</c15:sqref>
                        </c15:formulaRef>
                      </c:ext>
                    </c:extLst>
                    <c:numCache>
                      <c:formatCode>0.0%</c:formatCode>
                      <c:ptCount val="17"/>
                      <c:pt idx="0">
                        <c:v>-3.8392093509455494E-2</c:v>
                      </c:pt>
                      <c:pt idx="1">
                        <c:v>-0.18606861161265797</c:v>
                      </c:pt>
                      <c:pt idx="2">
                        <c:v>-0.17257436092369094</c:v>
                      </c:pt>
                      <c:pt idx="3">
                        <c:v>-0.14225981184072978</c:v>
                      </c:pt>
                      <c:pt idx="4">
                        <c:v>-0.13427729734866478</c:v>
                      </c:pt>
                      <c:pt idx="5">
                        <c:v>-0.1211631663974152</c:v>
                      </c:pt>
                      <c:pt idx="6">
                        <c:v>-0.11223035256105673</c:v>
                      </c:pt>
                      <c:pt idx="7">
                        <c:v>-9.369951534733445E-2</c:v>
                      </c:pt>
                      <c:pt idx="8">
                        <c:v>-8.2200893281383691E-2</c:v>
                      </c:pt>
                      <c:pt idx="9">
                        <c:v>-9.2084006462035517E-2</c:v>
                      </c:pt>
                      <c:pt idx="10">
                        <c:v>-8.7807659412714956E-2</c:v>
                      </c:pt>
                      <c:pt idx="11">
                        <c:v>-9.3984605150622458E-2</c:v>
                      </c:pt>
                      <c:pt idx="12">
                        <c:v>-8.2581013019101035E-2</c:v>
                      </c:pt>
                      <c:pt idx="13">
                        <c:v>-7.3458139313883897E-2</c:v>
                      </c:pt>
                      <c:pt idx="14">
                        <c:v>-7.0417181412144814E-2</c:v>
                      </c:pt>
                      <c:pt idx="15">
                        <c:v>-6.7756343248123185E-2</c:v>
                      </c:pt>
                      <c:pt idx="16">
                        <c:v>-6.262472678893849E-2</c:v>
                      </c:pt>
                    </c:numCache>
                  </c:numRef>
                </c:val>
                <c:smooth val="0"/>
                <c:extLst xmlns:c15="http://schemas.microsoft.com/office/drawing/2012/chart">
                  <c:ext xmlns:c16="http://schemas.microsoft.com/office/drawing/2014/chart" uri="{C3380CC4-5D6E-409C-BE32-E72D297353CC}">
                    <c16:uniqueId val="{00000007-D11F-49EF-AC68-C5E334851226}"/>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Summary!$EE$32</c15:sqref>
                        </c15:formulaRef>
                      </c:ext>
                    </c:extLst>
                    <c:strCache>
                      <c:ptCount val="1"/>
                      <c:pt idx="0">
                        <c:v>Black Men, 16+</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Summary!$EF$32:$EV$32</c15:sqref>
                        </c15:formulaRef>
                      </c:ext>
                    </c:extLst>
                    <c:numCache>
                      <c:formatCode>0.0%</c:formatCode>
                      <c:ptCount val="17"/>
                      <c:pt idx="0">
                        <c:v>-1.4276373147340871E-2</c:v>
                      </c:pt>
                      <c:pt idx="1">
                        <c:v>-0.1628160418482999</c:v>
                      </c:pt>
                      <c:pt idx="2">
                        <c:v>-0.14799476896251085</c:v>
                      </c:pt>
                      <c:pt idx="3">
                        <c:v>-0.13764167393199656</c:v>
                      </c:pt>
                      <c:pt idx="4">
                        <c:v>-0.1204228421970357</c:v>
                      </c:pt>
                      <c:pt idx="5">
                        <c:v>-9.7428073234524848E-2</c:v>
                      </c:pt>
                      <c:pt idx="6">
                        <c:v>-0.10462074978204006</c:v>
                      </c:pt>
                      <c:pt idx="7">
                        <c:v>-8.2606800348735798E-2</c:v>
                      </c:pt>
                      <c:pt idx="8">
                        <c:v>-8.1299040976460346E-2</c:v>
                      </c:pt>
                      <c:pt idx="9">
                        <c:v>-7.2798605056669574E-2</c:v>
                      </c:pt>
                      <c:pt idx="10">
                        <c:v>-4.9258936355710548E-2</c:v>
                      </c:pt>
                      <c:pt idx="11">
                        <c:v>-6.0047951176983472E-2</c:v>
                      </c:pt>
                      <c:pt idx="12">
                        <c:v>-4.5553618134263285E-2</c:v>
                      </c:pt>
                      <c:pt idx="13">
                        <c:v>-4.1412380122057502E-2</c:v>
                      </c:pt>
                      <c:pt idx="14">
                        <c:v>-4.0758500435919776E-2</c:v>
                      </c:pt>
                      <c:pt idx="15">
                        <c:v>-2.3648648648648685E-2</c:v>
                      </c:pt>
                      <c:pt idx="16">
                        <c:v>-3.0732345248474235E-2</c:v>
                      </c:pt>
                    </c:numCache>
                  </c:numRef>
                </c:val>
                <c:smooth val="0"/>
                <c:extLst xmlns:c15="http://schemas.microsoft.com/office/drawing/2012/chart">
                  <c:ext xmlns:c16="http://schemas.microsoft.com/office/drawing/2014/chart" uri="{C3380CC4-5D6E-409C-BE32-E72D297353CC}">
                    <c16:uniqueId val="{00000008-D11F-49EF-AC68-C5E334851226}"/>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Summary!$EE$33</c15:sqref>
                        </c15:formulaRef>
                      </c:ext>
                    </c:extLst>
                    <c:strCache>
                      <c:ptCount val="1"/>
                      <c:pt idx="0">
                        <c:v>Latinx, !6+</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Summary!$EF$33:$EV$33</c15:sqref>
                        </c15:formulaRef>
                      </c:ext>
                    </c:extLst>
                    <c:numCache>
                      <c:formatCode>0.0%</c:formatCode>
                      <c:ptCount val="17"/>
                      <c:pt idx="0">
                        <c:v>-2.93188202247191E-2</c:v>
                      </c:pt>
                      <c:pt idx="1">
                        <c:v>-0.20705758426966292</c:v>
                      </c:pt>
                      <c:pt idx="2">
                        <c:v>-0.18247893258426962</c:v>
                      </c:pt>
                      <c:pt idx="3">
                        <c:v>-0.13321629213483144</c:v>
                      </c:pt>
                      <c:pt idx="4">
                        <c:v>-0.12422752808988768</c:v>
                      </c:pt>
                      <c:pt idx="5">
                        <c:v>-9.0695224719101075E-2</c:v>
                      </c:pt>
                      <c:pt idx="6">
                        <c:v>-9.2907303370786565E-2</c:v>
                      </c:pt>
                      <c:pt idx="7">
                        <c:v>-6.6643258426966279E-2</c:v>
                      </c:pt>
                      <c:pt idx="8">
                        <c:v>-6.2921348314606718E-2</c:v>
                      </c:pt>
                      <c:pt idx="9">
                        <c:v>-7.1769662921348343E-2</c:v>
                      </c:pt>
                      <c:pt idx="10">
                        <c:v>-7.1734550561797783E-2</c:v>
                      </c:pt>
                      <c:pt idx="11">
                        <c:v>-6.246488764044944E-2</c:v>
                      </c:pt>
                      <c:pt idx="12">
                        <c:v>-5.2844101123595499E-2</c:v>
                      </c:pt>
                      <c:pt idx="13">
                        <c:v>-5.5863764044943864E-2</c:v>
                      </c:pt>
                      <c:pt idx="14">
                        <c:v>-4.8103932584269704E-2</c:v>
                      </c:pt>
                      <c:pt idx="15">
                        <c:v>-4.5540730337078617E-2</c:v>
                      </c:pt>
                      <c:pt idx="16">
                        <c:v>-3.1741573033707837E-2</c:v>
                      </c:pt>
                    </c:numCache>
                  </c:numRef>
                </c:val>
                <c:smooth val="0"/>
                <c:extLst xmlns:c15="http://schemas.microsoft.com/office/drawing/2012/chart">
                  <c:ext xmlns:c16="http://schemas.microsoft.com/office/drawing/2014/chart" uri="{C3380CC4-5D6E-409C-BE32-E72D297353CC}">
                    <c16:uniqueId val="{00000009-D11F-49EF-AC68-C5E334851226}"/>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Summary!$EE$34</c15:sqref>
                        </c15:formulaRef>
                      </c:ext>
                    </c:extLst>
                    <c:strCache>
                      <c:ptCount val="1"/>
                      <c:pt idx="0">
                        <c:v>Asian, 16+</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Summary!$EF$34:$EV$34</c15:sqref>
                        </c15:formulaRef>
                      </c:ext>
                    </c:extLst>
                    <c:numCache>
                      <c:formatCode>0.0%</c:formatCode>
                      <c:ptCount val="17"/>
                      <c:pt idx="0">
                        <c:v>-2.2680813783704901E-2</c:v>
                      </c:pt>
                      <c:pt idx="1">
                        <c:v>-0.17005743210357249</c:v>
                      </c:pt>
                      <c:pt idx="2">
                        <c:v>-0.17073882994256795</c:v>
                      </c:pt>
                      <c:pt idx="3">
                        <c:v>-0.1523410882896914</c:v>
                      </c:pt>
                      <c:pt idx="4">
                        <c:v>-0.10250170349459753</c:v>
                      </c:pt>
                      <c:pt idx="5">
                        <c:v>-7.9042149323469313E-2</c:v>
                      </c:pt>
                      <c:pt idx="6">
                        <c:v>-7.008663486810085E-2</c:v>
                      </c:pt>
                      <c:pt idx="7">
                        <c:v>-6.5706220188844533E-2</c:v>
                      </c:pt>
                      <c:pt idx="8">
                        <c:v>-5.7237418475615698E-2</c:v>
                      </c:pt>
                      <c:pt idx="9">
                        <c:v>-6.1131120412732387E-2</c:v>
                      </c:pt>
                      <c:pt idx="10">
                        <c:v>-6.24939160907233E-2</c:v>
                      </c:pt>
                      <c:pt idx="11">
                        <c:v>-4.6821765793828463E-2</c:v>
                      </c:pt>
                      <c:pt idx="12">
                        <c:v>-4.6140367954833006E-2</c:v>
                      </c:pt>
                      <c:pt idx="13">
                        <c:v>-4.7405821084395949E-2</c:v>
                      </c:pt>
                      <c:pt idx="14">
                        <c:v>-3.7282196047892513E-2</c:v>
                      </c:pt>
                      <c:pt idx="15">
                        <c:v>-4.7113793439112261E-2</c:v>
                      </c:pt>
                      <c:pt idx="16">
                        <c:v>-1.7424316168597298E-2</c:v>
                      </c:pt>
                    </c:numCache>
                  </c:numRef>
                </c:val>
                <c:smooth val="0"/>
                <c:extLst xmlns:c15="http://schemas.microsoft.com/office/drawing/2012/chart">
                  <c:ext xmlns:c16="http://schemas.microsoft.com/office/drawing/2014/chart" uri="{C3380CC4-5D6E-409C-BE32-E72D297353CC}">
                    <c16:uniqueId val="{0000000A-D11F-49EF-AC68-C5E334851226}"/>
                  </c:ext>
                </c:extLst>
              </c15:ser>
            </c15:filteredLineSeries>
          </c:ext>
        </c:extLst>
      </c:lineChart>
      <c:dateAx>
        <c:axId val="831906328"/>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1913544"/>
        <c:crosses val="autoZero"/>
        <c:auto val="1"/>
        <c:lblOffset val="100"/>
        <c:baseTimeUnit val="months"/>
      </c:dateAx>
      <c:valAx>
        <c:axId val="831913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1906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Labor force, men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Summary!$EE$3</c:f>
              <c:strCache>
                <c:ptCount val="1"/>
                <c:pt idx="0">
                  <c:v>Men, 20+</c:v>
                </c:pt>
              </c:strCache>
            </c:strRef>
          </c:tx>
          <c:spPr>
            <a:ln w="28575" cap="rnd">
              <a:solidFill>
                <a:schemeClr val="accent2"/>
              </a:solidFill>
              <a:round/>
            </a:ln>
            <a:effectLst/>
          </c:spPr>
          <c:marker>
            <c:symbol val="none"/>
          </c:marker>
          <c:cat>
            <c:numRef>
              <c:f>Summary!$EF$1:$FA$1</c:f>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f>Summary!$EF$3:$EV$3</c:f>
              <c:numCache>
                <c:formatCode>0.0%</c:formatCode>
                <c:ptCount val="17"/>
                <c:pt idx="0">
                  <c:v>-1.7849449129069939E-2</c:v>
                </c:pt>
                <c:pt idx="1">
                  <c:v>-0.13861020496091581</c:v>
                </c:pt>
                <c:pt idx="2">
                  <c:v>-0.11776943435711207</c:v>
                </c:pt>
                <c:pt idx="3">
                  <c:v>-9.3925032313657897E-2</c:v>
                </c:pt>
                <c:pt idx="4">
                  <c:v>-8.6932972241029138E-2</c:v>
                </c:pt>
                <c:pt idx="5">
                  <c:v>-6.5636732935311137E-2</c:v>
                </c:pt>
                <c:pt idx="6">
                  <c:v>-6.1266695389918135E-2</c:v>
                </c:pt>
                <c:pt idx="7">
                  <c:v>-5.1972671877885124E-2</c:v>
                </c:pt>
                <c:pt idx="8">
                  <c:v>-5.4877823598202702E-2</c:v>
                </c:pt>
                <c:pt idx="9">
                  <c:v>-5.2083461562134503E-2</c:v>
                </c:pt>
                <c:pt idx="10">
                  <c:v>-4.9621468578814554E-2</c:v>
                </c:pt>
                <c:pt idx="11">
                  <c:v>-4.9756878192897203E-2</c:v>
                </c:pt>
                <c:pt idx="12">
                  <c:v>-4.9744568227980568E-2</c:v>
                </c:pt>
                <c:pt idx="13">
                  <c:v>-4.784883363082415E-2</c:v>
                </c:pt>
                <c:pt idx="14">
                  <c:v>-4.7947313350157006E-2</c:v>
                </c:pt>
                <c:pt idx="15">
                  <c:v>-4.5423770542253994E-2</c:v>
                </c:pt>
                <c:pt idx="16">
                  <c:v>-3.9318027943620382E-2</c:v>
                </c:pt>
              </c:numCache>
            </c:numRef>
          </c:val>
          <c:smooth val="0"/>
          <c:extLst>
            <c:ext xmlns:c16="http://schemas.microsoft.com/office/drawing/2014/chart" uri="{C3380CC4-5D6E-409C-BE32-E72D297353CC}">
              <c16:uniqueId val="{00000000-5C71-46FF-A4A2-FE9B2F8EB4A7}"/>
            </c:ext>
          </c:extLst>
        </c:ser>
        <c:ser>
          <c:idx val="4"/>
          <c:order val="4"/>
          <c:tx>
            <c:strRef>
              <c:f>Summary!$EE$6</c:f>
              <c:strCache>
                <c:ptCount val="1"/>
                <c:pt idx="0">
                  <c:v>White men, 20+</c:v>
                </c:pt>
              </c:strCache>
            </c:strRef>
          </c:tx>
          <c:spPr>
            <a:ln w="28575" cap="rnd">
              <a:solidFill>
                <a:schemeClr val="accent5"/>
              </a:solidFill>
              <a:round/>
            </a:ln>
            <a:effectLst/>
          </c:spPr>
          <c:marker>
            <c:symbol val="none"/>
          </c:marker>
          <c:cat>
            <c:numRef>
              <c:f>Summary!$EF$1:$FA$1</c:f>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f>Summary!$EF$6:$EV$6</c:f>
              <c:numCache>
                <c:formatCode>0.0%</c:formatCode>
                <c:ptCount val="17"/>
                <c:pt idx="0">
                  <c:v>-1.8122321776392725E-2</c:v>
                </c:pt>
                <c:pt idx="1">
                  <c:v>-0.13117257499026103</c:v>
                </c:pt>
                <c:pt idx="2">
                  <c:v>-0.10650564861706269</c:v>
                </c:pt>
                <c:pt idx="3">
                  <c:v>-8.1916634203350269E-2</c:v>
                </c:pt>
                <c:pt idx="4">
                  <c:v>-7.9439033891702371E-2</c:v>
                </c:pt>
                <c:pt idx="5">
                  <c:v>-5.7904168289832469E-2</c:v>
                </c:pt>
                <c:pt idx="6">
                  <c:v>-5.2902220490845364E-2</c:v>
                </c:pt>
                <c:pt idx="7">
                  <c:v>-4.4581223217763921E-2</c:v>
                </c:pt>
                <c:pt idx="8">
                  <c:v>-5.1904947409427304E-2</c:v>
                </c:pt>
                <c:pt idx="9">
                  <c:v>-5.1468640436306945E-2</c:v>
                </c:pt>
                <c:pt idx="10">
                  <c:v>-4.9661082976236837E-2</c:v>
                </c:pt>
                <c:pt idx="11">
                  <c:v>-4.9645500584339697E-2</c:v>
                </c:pt>
                <c:pt idx="12">
                  <c:v>-5.0486949746786136E-2</c:v>
                </c:pt>
                <c:pt idx="13">
                  <c:v>-4.705882352941182E-2</c:v>
                </c:pt>
                <c:pt idx="14">
                  <c:v>-4.66380989481886E-2</c:v>
                </c:pt>
                <c:pt idx="15">
                  <c:v>-4.7573042462017878E-2</c:v>
                </c:pt>
                <c:pt idx="16">
                  <c:v>-3.8550837553564477E-2</c:v>
                </c:pt>
              </c:numCache>
            </c:numRef>
          </c:val>
          <c:smooth val="0"/>
          <c:extLst>
            <c:ext xmlns:c16="http://schemas.microsoft.com/office/drawing/2014/chart" uri="{C3380CC4-5D6E-409C-BE32-E72D297353CC}">
              <c16:uniqueId val="{00000001-5C71-46FF-A4A2-FE9B2F8EB4A7}"/>
            </c:ext>
          </c:extLst>
        </c:ser>
        <c:ser>
          <c:idx val="6"/>
          <c:order val="6"/>
          <c:tx>
            <c:strRef>
              <c:f>Summary!$EE$8</c:f>
              <c:strCache>
                <c:ptCount val="1"/>
                <c:pt idx="0">
                  <c:v>Black men, 20+</c:v>
                </c:pt>
              </c:strCache>
            </c:strRef>
          </c:tx>
          <c:spPr>
            <a:ln w="28575" cap="rnd">
              <a:solidFill>
                <a:schemeClr val="accent1">
                  <a:lumMod val="60000"/>
                </a:schemeClr>
              </a:solidFill>
              <a:round/>
            </a:ln>
            <a:effectLst/>
          </c:spPr>
          <c:marker>
            <c:symbol val="none"/>
          </c:marker>
          <c:cat>
            <c:numRef>
              <c:f>Summary!$EF$1:$FA$1</c:f>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f>Summary!$EF$8:$EV$8</c:f>
              <c:numCache>
                <c:formatCode>0.0%</c:formatCode>
                <c:ptCount val="17"/>
                <c:pt idx="0">
                  <c:v>-1.2570145903479268E-2</c:v>
                </c:pt>
                <c:pt idx="1">
                  <c:v>-0.16307519640852974</c:v>
                </c:pt>
                <c:pt idx="2">
                  <c:v>-0.14781144781144784</c:v>
                </c:pt>
                <c:pt idx="3">
                  <c:v>-0.13838383838383839</c:v>
                </c:pt>
                <c:pt idx="4">
                  <c:v>-0.12031425364758697</c:v>
                </c:pt>
                <c:pt idx="5">
                  <c:v>-9.5510662177328842E-2</c:v>
                </c:pt>
                <c:pt idx="6">
                  <c:v>-0.10493827160493829</c:v>
                </c:pt>
                <c:pt idx="7">
                  <c:v>-8.3501683501683521E-2</c:v>
                </c:pt>
                <c:pt idx="8">
                  <c:v>-8.1481481481481488E-2</c:v>
                </c:pt>
                <c:pt idx="9">
                  <c:v>-7.2390572390572339E-2</c:v>
                </c:pt>
                <c:pt idx="10">
                  <c:v>-4.9607182940516248E-2</c:v>
                </c:pt>
                <c:pt idx="11">
                  <c:v>-5.9147025813692466E-2</c:v>
                </c:pt>
                <c:pt idx="12">
                  <c:v>-4.5903479236812594E-2</c:v>
                </c:pt>
                <c:pt idx="13">
                  <c:v>-4.6240179573512896E-2</c:v>
                </c:pt>
                <c:pt idx="14">
                  <c:v>-4.2312008978675597E-2</c:v>
                </c:pt>
                <c:pt idx="15">
                  <c:v>-2.9405162738496027E-2</c:v>
                </c:pt>
                <c:pt idx="16">
                  <c:v>-3.3782267115600395E-2</c:v>
                </c:pt>
              </c:numCache>
            </c:numRef>
          </c:val>
          <c:smooth val="0"/>
          <c:extLst>
            <c:ext xmlns:c16="http://schemas.microsoft.com/office/drawing/2014/chart" uri="{C3380CC4-5D6E-409C-BE32-E72D297353CC}">
              <c16:uniqueId val="{00000002-5C71-46FF-A4A2-FE9B2F8EB4A7}"/>
            </c:ext>
          </c:extLst>
        </c:ser>
        <c:ser>
          <c:idx val="9"/>
          <c:order val="9"/>
          <c:tx>
            <c:strRef>
              <c:f>Summary!$EE$11</c:f>
              <c:strCache>
                <c:ptCount val="1"/>
                <c:pt idx="0">
                  <c:v>Latinx men, 20+</c:v>
                </c:pt>
              </c:strCache>
            </c:strRef>
          </c:tx>
          <c:spPr>
            <a:ln w="28575" cap="rnd">
              <a:solidFill>
                <a:schemeClr val="accent4">
                  <a:lumMod val="60000"/>
                </a:schemeClr>
              </a:solidFill>
              <a:round/>
            </a:ln>
            <a:effectLst/>
          </c:spPr>
          <c:marker>
            <c:symbol val="none"/>
          </c:marker>
          <c:cat>
            <c:numRef>
              <c:f>Summary!$EF$1:$FA$1</c:f>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f>Summary!$EF$11:$EV$11</c:f>
              <c:numCache>
                <c:formatCode>0.0%</c:formatCode>
                <c:ptCount val="17"/>
                <c:pt idx="0">
                  <c:v>-3.280696100547853E-2</c:v>
                </c:pt>
                <c:pt idx="1">
                  <c:v>-0.17699000966806322</c:v>
                </c:pt>
                <c:pt idx="2">
                  <c:v>-0.15133741540444734</c:v>
                </c:pt>
                <c:pt idx="3">
                  <c:v>-0.12317112471801483</c:v>
                </c:pt>
                <c:pt idx="4">
                  <c:v>-0.11343860779890425</c:v>
                </c:pt>
                <c:pt idx="5">
                  <c:v>-8.3596519497260768E-2</c:v>
                </c:pt>
                <c:pt idx="6">
                  <c:v>-6.7805349661617775E-2</c:v>
                </c:pt>
                <c:pt idx="7">
                  <c:v>-4.8211408314534299E-2</c:v>
                </c:pt>
                <c:pt idx="8">
                  <c:v>-5.2529809861424415E-2</c:v>
                </c:pt>
                <c:pt idx="9">
                  <c:v>-6.7869803416048979E-2</c:v>
                </c:pt>
                <c:pt idx="10">
                  <c:v>-6.0393167902030309E-2</c:v>
                </c:pt>
                <c:pt idx="11">
                  <c:v>-5.0789558491782127E-2</c:v>
                </c:pt>
                <c:pt idx="12">
                  <c:v>-4.5826619400580082E-2</c:v>
                </c:pt>
                <c:pt idx="13">
                  <c:v>-4.0799226554946832E-2</c:v>
                </c:pt>
                <c:pt idx="14">
                  <c:v>-3.280696100547853E-2</c:v>
                </c:pt>
                <c:pt idx="15">
                  <c:v>-3.2871414759909734E-2</c:v>
                </c:pt>
                <c:pt idx="16">
                  <c:v>-1.8691588785046731E-2</c:v>
                </c:pt>
              </c:numCache>
            </c:numRef>
          </c:val>
          <c:smooth val="0"/>
          <c:extLst>
            <c:ext xmlns:c16="http://schemas.microsoft.com/office/drawing/2014/chart" uri="{C3380CC4-5D6E-409C-BE32-E72D297353CC}">
              <c16:uniqueId val="{00000003-5C71-46FF-A4A2-FE9B2F8EB4A7}"/>
            </c:ext>
          </c:extLst>
        </c:ser>
        <c:dLbls>
          <c:showLegendKey val="0"/>
          <c:showVal val="0"/>
          <c:showCatName val="0"/>
          <c:showSerName val="0"/>
          <c:showPercent val="0"/>
          <c:showBubbleSize val="0"/>
        </c:dLbls>
        <c:smooth val="0"/>
        <c:axId val="542331200"/>
        <c:axId val="542334808"/>
        <c:extLst>
          <c:ext xmlns:c15="http://schemas.microsoft.com/office/drawing/2012/chart" uri="{02D57815-91ED-43cb-92C2-25804820EDAC}">
            <c15:filteredLineSeries>
              <c15:ser>
                <c:idx val="0"/>
                <c:order val="0"/>
                <c:tx>
                  <c:strRef>
                    <c:extLst>
                      <c:ext uri="{02D57815-91ED-43cb-92C2-25804820EDAC}">
                        <c15:formulaRef>
                          <c15:sqref>Summary!$EE$2</c15:sqref>
                        </c15:formulaRef>
                      </c:ext>
                    </c:extLst>
                    <c:strCache>
                      <c:ptCount val="1"/>
                      <c:pt idx="0">
                        <c:v>All, 20+</c:v>
                      </c:pt>
                    </c:strCache>
                  </c:strRef>
                </c:tx>
                <c:spPr>
                  <a:ln w="28575" cap="rnd">
                    <a:solidFill>
                      <a:schemeClr val="accent1"/>
                    </a:solidFill>
                    <a:round/>
                  </a:ln>
                  <a:effectLst/>
                </c:spPr>
                <c:marker>
                  <c:symbol val="none"/>
                </c:marker>
                <c:cat>
                  <c:numRef>
                    <c:extLst>
                      <c:ex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c:ext uri="{02D57815-91ED-43cb-92C2-25804820EDAC}">
                        <c15:formulaRef>
                          <c15:sqref>Summary!$EF$2:$EV$2</c15:sqref>
                        </c15:formulaRef>
                      </c:ext>
                    </c:extLst>
                    <c:numCache>
                      <c:formatCode>0.0%</c:formatCode>
                      <c:ptCount val="17"/>
                      <c:pt idx="0">
                        <c:v>-1.9099644081717826E-2</c:v>
                      </c:pt>
                      <c:pt idx="1">
                        <c:v>-0.15314264109617615</c:v>
                      </c:pt>
                      <c:pt idx="2">
                        <c:v>-0.13107701132941341</c:v>
                      </c:pt>
                      <c:pt idx="3">
                        <c:v>-0.10090869979009942</c:v>
                      </c:pt>
                      <c:pt idx="4">
                        <c:v>-9.1019907956664037E-2</c:v>
                      </c:pt>
                      <c:pt idx="5">
                        <c:v>-7.0629571203212338E-2</c:v>
                      </c:pt>
                      <c:pt idx="6">
                        <c:v>-7.0531791455353821E-2</c:v>
                      </c:pt>
                      <c:pt idx="7">
                        <c:v>-5.7748719085303102E-2</c:v>
                      </c:pt>
                      <c:pt idx="8">
                        <c:v>-5.6634029959714782E-2</c:v>
                      </c:pt>
                      <c:pt idx="9">
                        <c:v>-5.5604083282270622E-2</c:v>
                      </c:pt>
                      <c:pt idx="10">
                        <c:v>-5.4437244957824316E-2</c:v>
                      </c:pt>
                      <c:pt idx="11">
                        <c:v>-5.4007014067246395E-2</c:v>
                      </c:pt>
                      <c:pt idx="12">
                        <c:v>-5.0193603900760109E-2</c:v>
                      </c:pt>
                      <c:pt idx="13">
                        <c:v>-4.972426111103867E-2</c:v>
                      </c:pt>
                      <c:pt idx="14">
                        <c:v>-4.729280471428754E-2</c:v>
                      </c:pt>
                      <c:pt idx="15">
                        <c:v>-4.5917369594409618E-2</c:v>
                      </c:pt>
                      <c:pt idx="16">
                        <c:v>-3.9952804975033618E-2</c:v>
                      </c:pt>
                    </c:numCache>
                  </c:numRef>
                </c:val>
                <c:smooth val="0"/>
                <c:extLst>
                  <c:ext xmlns:c16="http://schemas.microsoft.com/office/drawing/2014/chart" uri="{C3380CC4-5D6E-409C-BE32-E72D297353CC}">
                    <c16:uniqueId val="{00000004-5C71-46FF-A4A2-FE9B2F8EB4A7}"/>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Summary!$EE$4</c15:sqref>
                        </c15:formulaRef>
                      </c:ext>
                    </c:extLst>
                    <c:strCache>
                      <c:ptCount val="1"/>
                      <c:pt idx="0">
                        <c:v>Women, 20+</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xmlns:c15="http://schemas.microsoft.com/office/drawing/2012/chart">
                      <c:ext xmlns:c15="http://schemas.microsoft.com/office/drawing/2012/chart" uri="{02D57815-91ED-43cb-92C2-25804820EDAC}">
                        <c15:formulaRef>
                          <c15:sqref>Summary!$EF$4:$EV$4</c15:sqref>
                        </c15:formulaRef>
                      </c:ext>
                    </c:extLst>
                    <c:numCache>
                      <c:formatCode>0.0%</c:formatCode>
                      <c:ptCount val="17"/>
                      <c:pt idx="0">
                        <c:v>-2.0506851782571944E-2</c:v>
                      </c:pt>
                      <c:pt idx="1">
                        <c:v>-0.16950021476770449</c:v>
                      </c:pt>
                      <c:pt idx="2">
                        <c:v>-0.14605589502708849</c:v>
                      </c:pt>
                      <c:pt idx="3">
                        <c:v>-0.10876945033323637</c:v>
                      </c:pt>
                      <c:pt idx="4">
                        <c:v>-9.5620124426708752E-2</c:v>
                      </c:pt>
                      <c:pt idx="5">
                        <c:v>-7.6263319061672941E-2</c:v>
                      </c:pt>
                      <c:pt idx="6">
                        <c:v>-8.096049659835669E-2</c:v>
                      </c:pt>
                      <c:pt idx="7">
                        <c:v>-6.425018359174739E-2</c:v>
                      </c:pt>
                      <c:pt idx="8">
                        <c:v>-5.8610799351540122E-2</c:v>
                      </c:pt>
                      <c:pt idx="9">
                        <c:v>-5.9566862035997814E-2</c:v>
                      </c:pt>
                      <c:pt idx="10">
                        <c:v>-5.9857837635615363E-2</c:v>
                      </c:pt>
                      <c:pt idx="11">
                        <c:v>-5.8790927103684276E-2</c:v>
                      </c:pt>
                      <c:pt idx="12">
                        <c:v>-5.0685178257194763E-2</c:v>
                      </c:pt>
                      <c:pt idx="13">
                        <c:v>-5.1835224674730895E-2</c:v>
                      </c:pt>
                      <c:pt idx="14">
                        <c:v>-4.6556095938811937E-2</c:v>
                      </c:pt>
                      <c:pt idx="15">
                        <c:v>-4.6472960053207002E-2</c:v>
                      </c:pt>
                      <c:pt idx="16">
                        <c:v>-4.0681160022723817E-2</c:v>
                      </c:pt>
                    </c:numCache>
                  </c:numRef>
                </c:val>
                <c:smooth val="0"/>
                <c:extLst xmlns:c15="http://schemas.microsoft.com/office/drawing/2012/chart">
                  <c:ext xmlns:c16="http://schemas.microsoft.com/office/drawing/2014/chart" uri="{C3380CC4-5D6E-409C-BE32-E72D297353CC}">
                    <c16:uniqueId val="{00000005-5C71-46FF-A4A2-FE9B2F8EB4A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Summary!$EE$5</c15:sqref>
                        </c15:formulaRef>
                      </c:ext>
                    </c:extLst>
                    <c:strCache>
                      <c:ptCount val="1"/>
                      <c:pt idx="0">
                        <c:v>White, 20+</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xmlns:c15="http://schemas.microsoft.com/office/drawing/2012/chart">
                      <c:ext xmlns:c15="http://schemas.microsoft.com/office/drawing/2012/chart" uri="{02D57815-91ED-43cb-92C2-25804820EDAC}">
                        <c15:formulaRef>
                          <c15:sqref>Summary!$EF$5:$EV$5</c15:sqref>
                        </c15:formulaRef>
                      </c:ext>
                    </c:extLst>
                    <c:numCache>
                      <c:formatCode>0.0%</c:formatCode>
                      <c:ptCount val="17"/>
                      <c:pt idx="0">
                        <c:v>-1.7529397910603484E-2</c:v>
                      </c:pt>
                      <c:pt idx="1">
                        <c:v>-0.14782228353212323</c:v>
                      </c:pt>
                      <c:pt idx="2">
                        <c:v>-0.12104032434432987</c:v>
                      </c:pt>
                      <c:pt idx="3">
                        <c:v>-8.9295627744225614E-2</c:v>
                      </c:pt>
                      <c:pt idx="4">
                        <c:v>-8.3516982655653327E-2</c:v>
                      </c:pt>
                      <c:pt idx="5">
                        <c:v>-6.1529532493312944E-2</c:v>
                      </c:pt>
                      <c:pt idx="6">
                        <c:v>-6.1344481267769146E-2</c:v>
                      </c:pt>
                      <c:pt idx="7">
                        <c:v>-4.8878757801591455E-2</c:v>
                      </c:pt>
                      <c:pt idx="8">
                        <c:v>-5.2798479215382832E-2</c:v>
                      </c:pt>
                      <c:pt idx="9">
                        <c:v>-5.1671349023434177E-2</c:v>
                      </c:pt>
                      <c:pt idx="10">
                        <c:v>-5.1805931732920585E-2</c:v>
                      </c:pt>
                      <c:pt idx="11">
                        <c:v>-5.143582928183299E-2</c:v>
                      </c:pt>
                      <c:pt idx="12">
                        <c:v>-4.8744175092105047E-2</c:v>
                      </c:pt>
                      <c:pt idx="13">
                        <c:v>-4.850865535050386E-2</c:v>
                      </c:pt>
                      <c:pt idx="14">
                        <c:v>-4.7314233803812056E-2</c:v>
                      </c:pt>
                      <c:pt idx="15">
                        <c:v>-4.7776861867671605E-2</c:v>
                      </c:pt>
                      <c:pt idx="16">
                        <c:v>-3.9087865686455947E-2</c:v>
                      </c:pt>
                    </c:numCache>
                  </c:numRef>
                </c:val>
                <c:smooth val="0"/>
                <c:extLst xmlns:c15="http://schemas.microsoft.com/office/drawing/2012/chart">
                  <c:ext xmlns:c16="http://schemas.microsoft.com/office/drawing/2014/chart" uri="{C3380CC4-5D6E-409C-BE32-E72D297353CC}">
                    <c16:uniqueId val="{00000006-5C71-46FF-A4A2-FE9B2F8EB4A7}"/>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Summary!$EE$7</c15:sqref>
                        </c15:formulaRef>
                      </c:ext>
                    </c:extLst>
                    <c:strCache>
                      <c:ptCount val="1"/>
                      <c:pt idx="0">
                        <c:v>White women, 20+</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xmlns:c15="http://schemas.microsoft.com/office/drawing/2012/chart">
                      <c:ext xmlns:c15="http://schemas.microsoft.com/office/drawing/2012/chart" uri="{02D57815-91ED-43cb-92C2-25804820EDAC}">
                        <c15:formulaRef>
                          <c15:sqref>Summary!$EF$7:$EV$7</c15:sqref>
                        </c15:formulaRef>
                      </c:ext>
                    </c:extLst>
                    <c:numCache>
                      <c:formatCode>0.0%</c:formatCode>
                      <c:ptCount val="17"/>
                      <c:pt idx="0">
                        <c:v>-1.6852186945952363E-2</c:v>
                      </c:pt>
                      <c:pt idx="1">
                        <c:v>-0.16735208641772226</c:v>
                      </c:pt>
                      <c:pt idx="2">
                        <c:v>-0.13810751037268554</c:v>
                      </c:pt>
                      <c:pt idx="3">
                        <c:v>-9.7951051890844631E-2</c:v>
                      </c:pt>
                      <c:pt idx="4">
                        <c:v>-8.8300341795982562E-2</c:v>
                      </c:pt>
                      <c:pt idx="5">
                        <c:v>-6.5800296101332423E-2</c:v>
                      </c:pt>
                      <c:pt idx="6">
                        <c:v>-7.1247098389720542E-2</c:v>
                      </c:pt>
                      <c:pt idx="7">
                        <c:v>-5.3919687083036294E-2</c:v>
                      </c:pt>
                      <c:pt idx="8">
                        <c:v>-5.3846575642923722E-2</c:v>
                      </c:pt>
                      <c:pt idx="9">
                        <c:v>-5.1909122479940062E-2</c:v>
                      </c:pt>
                      <c:pt idx="10">
                        <c:v>-5.4321800003655607E-2</c:v>
                      </c:pt>
                      <c:pt idx="11">
                        <c:v>-5.3535852022445263E-2</c:v>
                      </c:pt>
                      <c:pt idx="12">
                        <c:v>-4.6718210231946E-2</c:v>
                      </c:pt>
                      <c:pt idx="13">
                        <c:v>-5.0191003637294118E-2</c:v>
                      </c:pt>
                      <c:pt idx="14">
                        <c:v>-4.8107327594085314E-2</c:v>
                      </c:pt>
                      <c:pt idx="15">
                        <c:v>-4.8015938293944571E-2</c:v>
                      </c:pt>
                      <c:pt idx="16">
                        <c:v>-3.9717789841165363E-2</c:v>
                      </c:pt>
                    </c:numCache>
                  </c:numRef>
                </c:val>
                <c:smooth val="0"/>
                <c:extLst xmlns:c15="http://schemas.microsoft.com/office/drawing/2012/chart">
                  <c:ext xmlns:c16="http://schemas.microsoft.com/office/drawing/2014/chart" uri="{C3380CC4-5D6E-409C-BE32-E72D297353CC}">
                    <c16:uniqueId val="{00000007-5C71-46FF-A4A2-FE9B2F8EB4A7}"/>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Summary!$EE$9</c15:sqref>
                        </c15:formulaRef>
                      </c:ext>
                    </c:extLst>
                    <c:strCache>
                      <c:ptCount val="1"/>
                      <c:pt idx="0">
                        <c:v>Black women, 20+</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xmlns:c15="http://schemas.microsoft.com/office/drawing/2012/chart">
                      <c:ext xmlns:c15="http://schemas.microsoft.com/office/drawing/2012/chart" uri="{02D57815-91ED-43cb-92C2-25804820EDAC}">
                        <c15:formulaRef>
                          <c15:sqref>Summary!$EF$9:$EV$9</c15:sqref>
                        </c15:formulaRef>
                      </c:ext>
                    </c:extLst>
                    <c:numCache>
                      <c:formatCode>0.0%</c:formatCode>
                      <c:ptCount val="17"/>
                      <c:pt idx="0">
                        <c:v>-3.9663108412496317E-2</c:v>
                      </c:pt>
                      <c:pt idx="1">
                        <c:v>-0.18117716188424249</c:v>
                      </c:pt>
                      <c:pt idx="2">
                        <c:v>-0.17412594261090986</c:v>
                      </c:pt>
                      <c:pt idx="3">
                        <c:v>-0.1485652727450788</c:v>
                      </c:pt>
                      <c:pt idx="4">
                        <c:v>-0.13877191264322786</c:v>
                      </c:pt>
                      <c:pt idx="5">
                        <c:v>-0.12398393888943293</c:v>
                      </c:pt>
                      <c:pt idx="6">
                        <c:v>-0.11869552443443343</c:v>
                      </c:pt>
                      <c:pt idx="7">
                        <c:v>-9.6072862599157816E-2</c:v>
                      </c:pt>
                      <c:pt idx="8">
                        <c:v>-8.7258838507491943E-2</c:v>
                      </c:pt>
                      <c:pt idx="9">
                        <c:v>-9.5289393791009647E-2</c:v>
                      </c:pt>
                      <c:pt idx="10">
                        <c:v>-9.1763784154343386E-2</c:v>
                      </c:pt>
                      <c:pt idx="11">
                        <c:v>-9.6562530604250352E-2</c:v>
                      </c:pt>
                      <c:pt idx="12">
                        <c:v>-8.9805112133973131E-2</c:v>
                      </c:pt>
                      <c:pt idx="13">
                        <c:v>-7.6584075996474432E-2</c:v>
                      </c:pt>
                      <c:pt idx="14">
                        <c:v>-7.4723337577122684E-2</c:v>
                      </c:pt>
                      <c:pt idx="15">
                        <c:v>-7.2274997551660003E-2</c:v>
                      </c:pt>
                      <c:pt idx="16">
                        <c:v>-6.8553520712956617E-2</c:v>
                      </c:pt>
                    </c:numCache>
                  </c:numRef>
                </c:val>
                <c:smooth val="0"/>
                <c:extLst xmlns:c15="http://schemas.microsoft.com/office/drawing/2012/chart">
                  <c:ext xmlns:c16="http://schemas.microsoft.com/office/drawing/2014/chart" uri="{C3380CC4-5D6E-409C-BE32-E72D297353CC}">
                    <c16:uniqueId val="{00000008-5C71-46FF-A4A2-FE9B2F8EB4A7}"/>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Summary!$EE$10</c15:sqref>
                        </c15:formulaRef>
                      </c:ext>
                    </c:extLst>
                    <c:strCache>
                      <c:ptCount val="1"/>
                      <c:pt idx="0">
                        <c:v>Latinx, 20+</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xmlns:c15="http://schemas.microsoft.com/office/drawing/2012/chart">
                      <c:ext xmlns:c15="http://schemas.microsoft.com/office/drawing/2012/chart" uri="{02D57815-91ED-43cb-92C2-25804820EDAC}">
                        <c15:formulaRef>
                          <c15:sqref>Summary!$EF$10:$EV$10</c15:sqref>
                        </c15:formulaRef>
                      </c:ext>
                    </c:extLst>
                    <c:numCache>
                      <c:formatCode>0.0%</c:formatCode>
                      <c:ptCount val="17"/>
                      <c:pt idx="0">
                        <c:v>-2.921150889523394E-2</c:v>
                      </c:pt>
                      <c:pt idx="1">
                        <c:v>-0.20034409546818943</c:v>
                      </c:pt>
                      <c:pt idx="2">
                        <c:v>-0.17574493008272929</c:v>
                      </c:pt>
                      <c:pt idx="3">
                        <c:v>-0.13126876052419645</c:v>
                      </c:pt>
                      <c:pt idx="4">
                        <c:v>-0.1213485613880958</c:v>
                      </c:pt>
                      <c:pt idx="5">
                        <c:v>-8.9574639431876379E-2</c:v>
                      </c:pt>
                      <c:pt idx="6">
                        <c:v>-9.3345047221612076E-2</c:v>
                      </c:pt>
                      <c:pt idx="7">
                        <c:v>-6.8196793323083704E-2</c:v>
                      </c:pt>
                      <c:pt idx="8">
                        <c:v>-6.4646020938575299E-2</c:v>
                      </c:pt>
                      <c:pt idx="9">
                        <c:v>-7.452961417380477E-2</c:v>
                      </c:pt>
                      <c:pt idx="10">
                        <c:v>-7.3101984039827261E-2</c:v>
                      </c:pt>
                      <c:pt idx="11">
                        <c:v>-6.5854015667325627E-2</c:v>
                      </c:pt>
                      <c:pt idx="12">
                        <c:v>-5.4103521487663842E-2</c:v>
                      </c:pt>
                      <c:pt idx="13">
                        <c:v>-5.5897210630353578E-2</c:v>
                      </c:pt>
                      <c:pt idx="14">
                        <c:v>-4.6452888205578691E-2</c:v>
                      </c:pt>
                      <c:pt idx="15">
                        <c:v>-4.3963686946335789E-2</c:v>
                      </c:pt>
                      <c:pt idx="16">
                        <c:v>-3.2359616370158828E-2</c:v>
                      </c:pt>
                    </c:numCache>
                  </c:numRef>
                </c:val>
                <c:smooth val="0"/>
                <c:extLst xmlns:c15="http://schemas.microsoft.com/office/drawing/2012/chart">
                  <c:ext xmlns:c16="http://schemas.microsoft.com/office/drawing/2014/chart" uri="{C3380CC4-5D6E-409C-BE32-E72D297353CC}">
                    <c16:uniqueId val="{00000009-5C71-46FF-A4A2-FE9B2F8EB4A7}"/>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Summary!$EE$12</c15:sqref>
                        </c15:formulaRef>
                      </c:ext>
                    </c:extLst>
                    <c:strCache>
                      <c:ptCount val="1"/>
                      <c:pt idx="0">
                        <c:v>Latinx women, 20+</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Summary!$EF$1:$FA$1</c15:sqref>
                        </c15:formulaRef>
                      </c:ext>
                    </c:extLst>
                    <c:numCache>
                      <c:formatCode>mmm\-yy</c:formatCode>
                      <c:ptCount val="2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numCache>
                  </c:numRef>
                </c:cat>
                <c:val>
                  <c:numRef>
                    <c:extLst xmlns:c15="http://schemas.microsoft.com/office/drawing/2012/chart">
                      <c:ext xmlns:c15="http://schemas.microsoft.com/office/drawing/2012/chart" uri="{02D57815-91ED-43cb-92C2-25804820EDAC}">
                        <c15:formulaRef>
                          <c15:sqref>Summary!$EF$12:$EV$12</c15:sqref>
                        </c15:formulaRef>
                      </c:ext>
                    </c:extLst>
                    <c:numCache>
                      <c:formatCode>0.0%</c:formatCode>
                      <c:ptCount val="17"/>
                      <c:pt idx="0">
                        <c:v>-2.4570024570024551E-2</c:v>
                      </c:pt>
                      <c:pt idx="1">
                        <c:v>-0.23095823095823098</c:v>
                      </c:pt>
                      <c:pt idx="2">
                        <c:v>-0.2078285181733458</c:v>
                      </c:pt>
                      <c:pt idx="3">
                        <c:v>-0.14191307294755573</c:v>
                      </c:pt>
                      <c:pt idx="4">
                        <c:v>-0.13174616622892488</c:v>
                      </c:pt>
                      <c:pt idx="5">
                        <c:v>-9.7517580276200944E-2</c:v>
                      </c:pt>
                      <c:pt idx="6">
                        <c:v>-0.12683216131491992</c:v>
                      </c:pt>
                      <c:pt idx="7">
                        <c:v>-9.4467508260611677E-2</c:v>
                      </c:pt>
                      <c:pt idx="8">
                        <c:v>-8.0657459967804823E-2</c:v>
                      </c:pt>
                      <c:pt idx="9">
                        <c:v>-8.3283910870117772E-2</c:v>
                      </c:pt>
                      <c:pt idx="10">
                        <c:v>-8.9807676014572513E-2</c:v>
                      </c:pt>
                      <c:pt idx="11">
                        <c:v>-8.565618910446493E-2</c:v>
                      </c:pt>
                      <c:pt idx="12">
                        <c:v>-6.5068202999237434E-2</c:v>
                      </c:pt>
                      <c:pt idx="13">
                        <c:v>-7.5743455053799869E-2</c:v>
                      </c:pt>
                      <c:pt idx="14">
                        <c:v>-6.4390409217995437E-2</c:v>
                      </c:pt>
                      <c:pt idx="15">
                        <c:v>-5.8629162077437957E-2</c:v>
                      </c:pt>
                      <c:pt idx="16">
                        <c:v>-5.0326188257222793E-2</c:v>
                      </c:pt>
                    </c:numCache>
                  </c:numRef>
                </c:val>
                <c:smooth val="0"/>
                <c:extLst xmlns:c15="http://schemas.microsoft.com/office/drawing/2012/chart">
                  <c:ext xmlns:c16="http://schemas.microsoft.com/office/drawing/2014/chart" uri="{C3380CC4-5D6E-409C-BE32-E72D297353CC}">
                    <c16:uniqueId val="{0000000A-5C71-46FF-A4A2-FE9B2F8EB4A7}"/>
                  </c:ext>
                </c:extLst>
              </c15:ser>
            </c15:filteredLineSeries>
          </c:ext>
        </c:extLst>
      </c:lineChart>
      <c:dateAx>
        <c:axId val="542331200"/>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2334808"/>
        <c:crosses val="autoZero"/>
        <c:auto val="1"/>
        <c:lblOffset val="100"/>
        <c:baseTimeUnit val="months"/>
      </c:dateAx>
      <c:valAx>
        <c:axId val="542334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2331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Labor force, women 20+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Summary!$EE$4</c:f>
              <c:strCache>
                <c:ptCount val="1"/>
                <c:pt idx="0">
                  <c:v>Women, 20+</c:v>
                </c:pt>
              </c:strCache>
            </c:strRef>
          </c:tx>
          <c:spPr>
            <a:ln w="50800" cap="rnd">
              <a:solidFill>
                <a:schemeClr val="accent3"/>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Summary!$EF$4:$EV$4</c:f>
              <c:numCache>
                <c:formatCode>0.0%</c:formatCode>
                <c:ptCount val="17"/>
                <c:pt idx="0">
                  <c:v>-2.0506851782571944E-2</c:v>
                </c:pt>
                <c:pt idx="1">
                  <c:v>-0.16950021476770449</c:v>
                </c:pt>
                <c:pt idx="2">
                  <c:v>-0.14605589502708849</c:v>
                </c:pt>
                <c:pt idx="3">
                  <c:v>-0.10876945033323637</c:v>
                </c:pt>
                <c:pt idx="4">
                  <c:v>-9.5620124426708752E-2</c:v>
                </c:pt>
                <c:pt idx="5">
                  <c:v>-7.6263319061672941E-2</c:v>
                </c:pt>
                <c:pt idx="6">
                  <c:v>-8.096049659835669E-2</c:v>
                </c:pt>
                <c:pt idx="7">
                  <c:v>-6.425018359174739E-2</c:v>
                </c:pt>
                <c:pt idx="8">
                  <c:v>-5.8610799351540122E-2</c:v>
                </c:pt>
                <c:pt idx="9">
                  <c:v>-5.9566862035997814E-2</c:v>
                </c:pt>
                <c:pt idx="10">
                  <c:v>-5.9857837635615363E-2</c:v>
                </c:pt>
                <c:pt idx="11">
                  <c:v>-5.8790927103684276E-2</c:v>
                </c:pt>
                <c:pt idx="12">
                  <c:v>-5.0685178257194763E-2</c:v>
                </c:pt>
                <c:pt idx="13">
                  <c:v>-5.1835224674730895E-2</c:v>
                </c:pt>
                <c:pt idx="14">
                  <c:v>-4.6556095938811937E-2</c:v>
                </c:pt>
                <c:pt idx="15">
                  <c:v>-4.6472960053207002E-2</c:v>
                </c:pt>
                <c:pt idx="16">
                  <c:v>-4.0681160022723817E-2</c:v>
                </c:pt>
              </c:numCache>
            </c:numRef>
          </c:val>
          <c:smooth val="0"/>
          <c:extLst>
            <c:ext xmlns:c16="http://schemas.microsoft.com/office/drawing/2014/chart" uri="{C3380CC4-5D6E-409C-BE32-E72D297353CC}">
              <c16:uniqueId val="{00000000-5259-4369-9D63-1474E533BCC1}"/>
            </c:ext>
          </c:extLst>
        </c:ser>
        <c:ser>
          <c:idx val="5"/>
          <c:order val="5"/>
          <c:tx>
            <c:strRef>
              <c:f>Summary!$EE$7</c:f>
              <c:strCache>
                <c:ptCount val="1"/>
                <c:pt idx="0">
                  <c:v>White women, 20+</c:v>
                </c:pt>
              </c:strCache>
            </c:strRef>
          </c:tx>
          <c:spPr>
            <a:ln w="50800" cap="rnd">
              <a:solidFill>
                <a:schemeClr val="accent6"/>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Summary!$EF$7:$EV$7</c:f>
              <c:numCache>
                <c:formatCode>0.0%</c:formatCode>
                <c:ptCount val="17"/>
                <c:pt idx="0">
                  <c:v>-1.6852186945952363E-2</c:v>
                </c:pt>
                <c:pt idx="1">
                  <c:v>-0.16735208641772226</c:v>
                </c:pt>
                <c:pt idx="2">
                  <c:v>-0.13810751037268554</c:v>
                </c:pt>
                <c:pt idx="3">
                  <c:v>-9.7951051890844631E-2</c:v>
                </c:pt>
                <c:pt idx="4">
                  <c:v>-8.8300341795982562E-2</c:v>
                </c:pt>
                <c:pt idx="5">
                  <c:v>-6.5800296101332423E-2</c:v>
                </c:pt>
                <c:pt idx="6">
                  <c:v>-7.1247098389720542E-2</c:v>
                </c:pt>
                <c:pt idx="7">
                  <c:v>-5.3919687083036294E-2</c:v>
                </c:pt>
                <c:pt idx="8">
                  <c:v>-5.3846575642923722E-2</c:v>
                </c:pt>
                <c:pt idx="9">
                  <c:v>-5.1909122479940062E-2</c:v>
                </c:pt>
                <c:pt idx="10">
                  <c:v>-5.4321800003655607E-2</c:v>
                </c:pt>
                <c:pt idx="11">
                  <c:v>-5.3535852022445263E-2</c:v>
                </c:pt>
                <c:pt idx="12">
                  <c:v>-4.6718210231946E-2</c:v>
                </c:pt>
                <c:pt idx="13">
                  <c:v>-5.0191003637294118E-2</c:v>
                </c:pt>
                <c:pt idx="14">
                  <c:v>-4.8107327594085314E-2</c:v>
                </c:pt>
                <c:pt idx="15">
                  <c:v>-4.8015938293944571E-2</c:v>
                </c:pt>
                <c:pt idx="16">
                  <c:v>-3.9717789841165363E-2</c:v>
                </c:pt>
              </c:numCache>
            </c:numRef>
          </c:val>
          <c:smooth val="0"/>
          <c:extLst>
            <c:ext xmlns:c16="http://schemas.microsoft.com/office/drawing/2014/chart" uri="{C3380CC4-5D6E-409C-BE32-E72D297353CC}">
              <c16:uniqueId val="{00000001-5259-4369-9D63-1474E533BCC1}"/>
            </c:ext>
          </c:extLst>
        </c:ser>
        <c:ser>
          <c:idx val="7"/>
          <c:order val="7"/>
          <c:tx>
            <c:strRef>
              <c:f>Summary!$EE$9</c:f>
              <c:strCache>
                <c:ptCount val="1"/>
                <c:pt idx="0">
                  <c:v>Black women, 20+</c:v>
                </c:pt>
              </c:strCache>
            </c:strRef>
          </c:tx>
          <c:spPr>
            <a:ln w="50800" cap="rnd">
              <a:solidFill>
                <a:schemeClr val="accent2">
                  <a:lumMod val="60000"/>
                </a:schemeClr>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Summary!$EF$9:$EV$9</c:f>
              <c:numCache>
                <c:formatCode>0.0%</c:formatCode>
                <c:ptCount val="17"/>
                <c:pt idx="0">
                  <c:v>-3.9663108412496317E-2</c:v>
                </c:pt>
                <c:pt idx="1">
                  <c:v>-0.18117716188424249</c:v>
                </c:pt>
                <c:pt idx="2">
                  <c:v>-0.17412594261090986</c:v>
                </c:pt>
                <c:pt idx="3">
                  <c:v>-0.1485652727450788</c:v>
                </c:pt>
                <c:pt idx="4">
                  <c:v>-0.13877191264322786</c:v>
                </c:pt>
                <c:pt idx="5">
                  <c:v>-0.12398393888943293</c:v>
                </c:pt>
                <c:pt idx="6">
                  <c:v>-0.11869552443443343</c:v>
                </c:pt>
                <c:pt idx="7">
                  <c:v>-9.6072862599157816E-2</c:v>
                </c:pt>
                <c:pt idx="8">
                  <c:v>-8.7258838507491943E-2</c:v>
                </c:pt>
                <c:pt idx="9">
                  <c:v>-9.5289393791009647E-2</c:v>
                </c:pt>
                <c:pt idx="10">
                  <c:v>-9.1763784154343386E-2</c:v>
                </c:pt>
                <c:pt idx="11">
                  <c:v>-9.6562530604250352E-2</c:v>
                </c:pt>
                <c:pt idx="12">
                  <c:v>-8.9805112133973131E-2</c:v>
                </c:pt>
                <c:pt idx="13">
                  <c:v>-7.6584075996474432E-2</c:v>
                </c:pt>
                <c:pt idx="14">
                  <c:v>-7.4723337577122684E-2</c:v>
                </c:pt>
                <c:pt idx="15">
                  <c:v>-7.2274997551660003E-2</c:v>
                </c:pt>
                <c:pt idx="16">
                  <c:v>-6.8553520712956617E-2</c:v>
                </c:pt>
              </c:numCache>
            </c:numRef>
          </c:val>
          <c:smooth val="0"/>
          <c:extLst>
            <c:ext xmlns:c16="http://schemas.microsoft.com/office/drawing/2014/chart" uri="{C3380CC4-5D6E-409C-BE32-E72D297353CC}">
              <c16:uniqueId val="{00000002-5259-4369-9D63-1474E533BCC1}"/>
            </c:ext>
          </c:extLst>
        </c:ser>
        <c:ser>
          <c:idx val="10"/>
          <c:order val="10"/>
          <c:tx>
            <c:strRef>
              <c:f>Summary!$EE$12</c:f>
              <c:strCache>
                <c:ptCount val="1"/>
                <c:pt idx="0">
                  <c:v>Latinx women, 20+</c:v>
                </c:pt>
              </c:strCache>
            </c:strRef>
          </c:tx>
          <c:spPr>
            <a:ln w="50800" cap="rnd">
              <a:solidFill>
                <a:schemeClr val="accent5">
                  <a:lumMod val="60000"/>
                </a:schemeClr>
              </a:solidFill>
              <a:round/>
            </a:ln>
            <a:effectLst/>
          </c:spPr>
          <c:marker>
            <c:symbol val="none"/>
          </c:marker>
          <c:cat>
            <c:numRef>
              <c:f>Summary!$EF$1:$EV$1</c:f>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f>Summary!$EF$12:$EV$12</c:f>
              <c:numCache>
                <c:formatCode>0.0%</c:formatCode>
                <c:ptCount val="17"/>
                <c:pt idx="0">
                  <c:v>-2.4570024570024551E-2</c:v>
                </c:pt>
                <c:pt idx="1">
                  <c:v>-0.23095823095823098</c:v>
                </c:pt>
                <c:pt idx="2">
                  <c:v>-0.2078285181733458</c:v>
                </c:pt>
                <c:pt idx="3">
                  <c:v>-0.14191307294755573</c:v>
                </c:pt>
                <c:pt idx="4">
                  <c:v>-0.13174616622892488</c:v>
                </c:pt>
                <c:pt idx="5">
                  <c:v>-9.7517580276200944E-2</c:v>
                </c:pt>
                <c:pt idx="6">
                  <c:v>-0.12683216131491992</c:v>
                </c:pt>
                <c:pt idx="7">
                  <c:v>-9.4467508260611677E-2</c:v>
                </c:pt>
                <c:pt idx="8">
                  <c:v>-8.0657459967804823E-2</c:v>
                </c:pt>
                <c:pt idx="9">
                  <c:v>-8.3283910870117772E-2</c:v>
                </c:pt>
                <c:pt idx="10">
                  <c:v>-8.9807676014572513E-2</c:v>
                </c:pt>
                <c:pt idx="11">
                  <c:v>-8.565618910446493E-2</c:v>
                </c:pt>
                <c:pt idx="12">
                  <c:v>-6.5068202999237434E-2</c:v>
                </c:pt>
                <c:pt idx="13">
                  <c:v>-7.5743455053799869E-2</c:v>
                </c:pt>
                <c:pt idx="14">
                  <c:v>-6.4390409217995437E-2</c:v>
                </c:pt>
                <c:pt idx="15">
                  <c:v>-5.8629162077437957E-2</c:v>
                </c:pt>
                <c:pt idx="16">
                  <c:v>-5.0326188257222793E-2</c:v>
                </c:pt>
              </c:numCache>
            </c:numRef>
          </c:val>
          <c:smooth val="0"/>
          <c:extLst>
            <c:ext xmlns:c16="http://schemas.microsoft.com/office/drawing/2014/chart" uri="{C3380CC4-5D6E-409C-BE32-E72D297353CC}">
              <c16:uniqueId val="{00000003-5259-4369-9D63-1474E533BCC1}"/>
            </c:ext>
          </c:extLst>
        </c:ser>
        <c:dLbls>
          <c:showLegendKey val="0"/>
          <c:showVal val="0"/>
          <c:showCatName val="0"/>
          <c:showSerName val="0"/>
          <c:showPercent val="0"/>
          <c:showBubbleSize val="0"/>
        </c:dLbls>
        <c:smooth val="0"/>
        <c:axId val="542331200"/>
        <c:axId val="542334808"/>
        <c:extLst>
          <c:ext xmlns:c15="http://schemas.microsoft.com/office/drawing/2012/chart" uri="{02D57815-91ED-43cb-92C2-25804820EDAC}">
            <c15:filteredLineSeries>
              <c15:ser>
                <c:idx val="0"/>
                <c:order val="0"/>
                <c:tx>
                  <c:strRef>
                    <c:extLst>
                      <c:ext uri="{02D57815-91ED-43cb-92C2-25804820EDAC}">
                        <c15:formulaRef>
                          <c15:sqref>Summary!$EE$2</c15:sqref>
                        </c15:formulaRef>
                      </c:ext>
                    </c:extLst>
                    <c:strCache>
                      <c:ptCount val="1"/>
                      <c:pt idx="0">
                        <c:v>All, 20+</c:v>
                      </c:pt>
                    </c:strCache>
                  </c:strRef>
                </c:tx>
                <c:spPr>
                  <a:ln w="28575" cap="rnd">
                    <a:solidFill>
                      <a:schemeClr val="accent1"/>
                    </a:solidFill>
                    <a:round/>
                  </a:ln>
                  <a:effectLst/>
                </c:spPr>
                <c:marker>
                  <c:symbol val="none"/>
                </c:marker>
                <c:cat>
                  <c:numRef>
                    <c:extLst>
                      <c:ex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c:ext uri="{02D57815-91ED-43cb-92C2-25804820EDAC}">
                        <c15:formulaRef>
                          <c15:sqref>Summary!$EF$2:$EV$2</c15:sqref>
                        </c15:formulaRef>
                      </c:ext>
                    </c:extLst>
                    <c:numCache>
                      <c:formatCode>0.0%</c:formatCode>
                      <c:ptCount val="17"/>
                      <c:pt idx="0">
                        <c:v>-1.9099644081717826E-2</c:v>
                      </c:pt>
                      <c:pt idx="1">
                        <c:v>-0.15314264109617615</c:v>
                      </c:pt>
                      <c:pt idx="2">
                        <c:v>-0.13107701132941341</c:v>
                      </c:pt>
                      <c:pt idx="3">
                        <c:v>-0.10090869979009942</c:v>
                      </c:pt>
                      <c:pt idx="4">
                        <c:v>-9.1019907956664037E-2</c:v>
                      </c:pt>
                      <c:pt idx="5">
                        <c:v>-7.0629571203212338E-2</c:v>
                      </c:pt>
                      <c:pt idx="6">
                        <c:v>-7.0531791455353821E-2</c:v>
                      </c:pt>
                      <c:pt idx="7">
                        <c:v>-5.7748719085303102E-2</c:v>
                      </c:pt>
                      <c:pt idx="8">
                        <c:v>-5.6634029959714782E-2</c:v>
                      </c:pt>
                      <c:pt idx="9">
                        <c:v>-5.5604083282270622E-2</c:v>
                      </c:pt>
                      <c:pt idx="10">
                        <c:v>-5.4437244957824316E-2</c:v>
                      </c:pt>
                      <c:pt idx="11">
                        <c:v>-5.4007014067246395E-2</c:v>
                      </c:pt>
                      <c:pt idx="12">
                        <c:v>-5.0193603900760109E-2</c:v>
                      </c:pt>
                      <c:pt idx="13">
                        <c:v>-4.972426111103867E-2</c:v>
                      </c:pt>
                      <c:pt idx="14">
                        <c:v>-4.729280471428754E-2</c:v>
                      </c:pt>
                      <c:pt idx="15">
                        <c:v>-4.5917369594409618E-2</c:v>
                      </c:pt>
                      <c:pt idx="16">
                        <c:v>-3.9952804975033618E-2</c:v>
                      </c:pt>
                    </c:numCache>
                  </c:numRef>
                </c:val>
                <c:smooth val="0"/>
                <c:extLst>
                  <c:ext xmlns:c16="http://schemas.microsoft.com/office/drawing/2014/chart" uri="{C3380CC4-5D6E-409C-BE32-E72D297353CC}">
                    <c16:uniqueId val="{00000004-5259-4369-9D63-1474E533BCC1}"/>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Summary!$EE$3</c15:sqref>
                        </c15:formulaRef>
                      </c:ext>
                    </c:extLst>
                    <c:strCache>
                      <c:ptCount val="1"/>
                      <c:pt idx="0">
                        <c:v>Men, 20+</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Summary!$EF$3:$EV$3</c15:sqref>
                        </c15:formulaRef>
                      </c:ext>
                    </c:extLst>
                    <c:numCache>
                      <c:formatCode>0.0%</c:formatCode>
                      <c:ptCount val="17"/>
                      <c:pt idx="0">
                        <c:v>-1.7849449129069939E-2</c:v>
                      </c:pt>
                      <c:pt idx="1">
                        <c:v>-0.13861020496091581</c:v>
                      </c:pt>
                      <c:pt idx="2">
                        <c:v>-0.11776943435711207</c:v>
                      </c:pt>
                      <c:pt idx="3">
                        <c:v>-9.3925032313657897E-2</c:v>
                      </c:pt>
                      <c:pt idx="4">
                        <c:v>-8.6932972241029138E-2</c:v>
                      </c:pt>
                      <c:pt idx="5">
                        <c:v>-6.5636732935311137E-2</c:v>
                      </c:pt>
                      <c:pt idx="6">
                        <c:v>-6.1266695389918135E-2</c:v>
                      </c:pt>
                      <c:pt idx="7">
                        <c:v>-5.1972671877885124E-2</c:v>
                      </c:pt>
                      <c:pt idx="8">
                        <c:v>-5.4877823598202702E-2</c:v>
                      </c:pt>
                      <c:pt idx="9">
                        <c:v>-5.2083461562134503E-2</c:v>
                      </c:pt>
                      <c:pt idx="10">
                        <c:v>-4.9621468578814554E-2</c:v>
                      </c:pt>
                      <c:pt idx="11">
                        <c:v>-4.9756878192897203E-2</c:v>
                      </c:pt>
                      <c:pt idx="12">
                        <c:v>-4.9744568227980568E-2</c:v>
                      </c:pt>
                      <c:pt idx="13">
                        <c:v>-4.784883363082415E-2</c:v>
                      </c:pt>
                      <c:pt idx="14">
                        <c:v>-4.7947313350157006E-2</c:v>
                      </c:pt>
                      <c:pt idx="15">
                        <c:v>-4.5423770542253994E-2</c:v>
                      </c:pt>
                      <c:pt idx="16">
                        <c:v>-3.9318027943620382E-2</c:v>
                      </c:pt>
                    </c:numCache>
                  </c:numRef>
                </c:val>
                <c:smooth val="0"/>
                <c:extLst xmlns:c15="http://schemas.microsoft.com/office/drawing/2012/chart">
                  <c:ext xmlns:c16="http://schemas.microsoft.com/office/drawing/2014/chart" uri="{C3380CC4-5D6E-409C-BE32-E72D297353CC}">
                    <c16:uniqueId val="{00000005-5259-4369-9D63-1474E533BCC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Summary!$EE$5</c15:sqref>
                        </c15:formulaRef>
                      </c:ext>
                    </c:extLst>
                    <c:strCache>
                      <c:ptCount val="1"/>
                      <c:pt idx="0">
                        <c:v>White, 20+</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Summary!$EF$5:$EV$5</c15:sqref>
                        </c15:formulaRef>
                      </c:ext>
                    </c:extLst>
                    <c:numCache>
                      <c:formatCode>0.0%</c:formatCode>
                      <c:ptCount val="17"/>
                      <c:pt idx="0">
                        <c:v>-1.7529397910603484E-2</c:v>
                      </c:pt>
                      <c:pt idx="1">
                        <c:v>-0.14782228353212323</c:v>
                      </c:pt>
                      <c:pt idx="2">
                        <c:v>-0.12104032434432987</c:v>
                      </c:pt>
                      <c:pt idx="3">
                        <c:v>-8.9295627744225614E-2</c:v>
                      </c:pt>
                      <c:pt idx="4">
                        <c:v>-8.3516982655653327E-2</c:v>
                      </c:pt>
                      <c:pt idx="5">
                        <c:v>-6.1529532493312944E-2</c:v>
                      </c:pt>
                      <c:pt idx="6">
                        <c:v>-6.1344481267769146E-2</c:v>
                      </c:pt>
                      <c:pt idx="7">
                        <c:v>-4.8878757801591455E-2</c:v>
                      </c:pt>
                      <c:pt idx="8">
                        <c:v>-5.2798479215382832E-2</c:v>
                      </c:pt>
                      <c:pt idx="9">
                        <c:v>-5.1671349023434177E-2</c:v>
                      </c:pt>
                      <c:pt idx="10">
                        <c:v>-5.1805931732920585E-2</c:v>
                      </c:pt>
                      <c:pt idx="11">
                        <c:v>-5.143582928183299E-2</c:v>
                      </c:pt>
                      <c:pt idx="12">
                        <c:v>-4.8744175092105047E-2</c:v>
                      </c:pt>
                      <c:pt idx="13">
                        <c:v>-4.850865535050386E-2</c:v>
                      </c:pt>
                      <c:pt idx="14">
                        <c:v>-4.7314233803812056E-2</c:v>
                      </c:pt>
                      <c:pt idx="15">
                        <c:v>-4.7776861867671605E-2</c:v>
                      </c:pt>
                      <c:pt idx="16">
                        <c:v>-3.9087865686455947E-2</c:v>
                      </c:pt>
                    </c:numCache>
                  </c:numRef>
                </c:val>
                <c:smooth val="0"/>
                <c:extLst xmlns:c15="http://schemas.microsoft.com/office/drawing/2012/chart">
                  <c:ext xmlns:c16="http://schemas.microsoft.com/office/drawing/2014/chart" uri="{C3380CC4-5D6E-409C-BE32-E72D297353CC}">
                    <c16:uniqueId val="{00000006-5259-4369-9D63-1474E533BCC1}"/>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Summary!$EE$6</c15:sqref>
                        </c15:formulaRef>
                      </c:ext>
                    </c:extLst>
                    <c:strCache>
                      <c:ptCount val="1"/>
                      <c:pt idx="0">
                        <c:v>White men, 20+</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Summary!$EF$6:$EV$6</c15:sqref>
                        </c15:formulaRef>
                      </c:ext>
                    </c:extLst>
                    <c:numCache>
                      <c:formatCode>0.0%</c:formatCode>
                      <c:ptCount val="17"/>
                      <c:pt idx="0">
                        <c:v>-1.8122321776392725E-2</c:v>
                      </c:pt>
                      <c:pt idx="1">
                        <c:v>-0.13117257499026103</c:v>
                      </c:pt>
                      <c:pt idx="2">
                        <c:v>-0.10650564861706269</c:v>
                      </c:pt>
                      <c:pt idx="3">
                        <c:v>-8.1916634203350269E-2</c:v>
                      </c:pt>
                      <c:pt idx="4">
                        <c:v>-7.9439033891702371E-2</c:v>
                      </c:pt>
                      <c:pt idx="5">
                        <c:v>-5.7904168289832469E-2</c:v>
                      </c:pt>
                      <c:pt idx="6">
                        <c:v>-5.2902220490845364E-2</c:v>
                      </c:pt>
                      <c:pt idx="7">
                        <c:v>-4.4581223217763921E-2</c:v>
                      </c:pt>
                      <c:pt idx="8">
                        <c:v>-5.1904947409427304E-2</c:v>
                      </c:pt>
                      <c:pt idx="9">
                        <c:v>-5.1468640436306945E-2</c:v>
                      </c:pt>
                      <c:pt idx="10">
                        <c:v>-4.9661082976236837E-2</c:v>
                      </c:pt>
                      <c:pt idx="11">
                        <c:v>-4.9645500584339697E-2</c:v>
                      </c:pt>
                      <c:pt idx="12">
                        <c:v>-5.0486949746786136E-2</c:v>
                      </c:pt>
                      <c:pt idx="13">
                        <c:v>-4.705882352941182E-2</c:v>
                      </c:pt>
                      <c:pt idx="14">
                        <c:v>-4.66380989481886E-2</c:v>
                      </c:pt>
                      <c:pt idx="15">
                        <c:v>-4.7573042462017878E-2</c:v>
                      </c:pt>
                      <c:pt idx="16">
                        <c:v>-3.8550837553564477E-2</c:v>
                      </c:pt>
                    </c:numCache>
                  </c:numRef>
                </c:val>
                <c:smooth val="0"/>
                <c:extLst xmlns:c15="http://schemas.microsoft.com/office/drawing/2012/chart">
                  <c:ext xmlns:c16="http://schemas.microsoft.com/office/drawing/2014/chart" uri="{C3380CC4-5D6E-409C-BE32-E72D297353CC}">
                    <c16:uniqueId val="{00000007-5259-4369-9D63-1474E533BCC1}"/>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Summary!$EE$8</c15:sqref>
                        </c15:formulaRef>
                      </c:ext>
                    </c:extLst>
                    <c:strCache>
                      <c:ptCount val="1"/>
                      <c:pt idx="0">
                        <c:v>Black men, 20+</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Summary!$EF$8:$EV$8</c15:sqref>
                        </c15:formulaRef>
                      </c:ext>
                    </c:extLst>
                    <c:numCache>
                      <c:formatCode>0.0%</c:formatCode>
                      <c:ptCount val="17"/>
                      <c:pt idx="0">
                        <c:v>-1.2570145903479268E-2</c:v>
                      </c:pt>
                      <c:pt idx="1">
                        <c:v>-0.16307519640852974</c:v>
                      </c:pt>
                      <c:pt idx="2">
                        <c:v>-0.14781144781144784</c:v>
                      </c:pt>
                      <c:pt idx="3">
                        <c:v>-0.13838383838383839</c:v>
                      </c:pt>
                      <c:pt idx="4">
                        <c:v>-0.12031425364758697</c:v>
                      </c:pt>
                      <c:pt idx="5">
                        <c:v>-9.5510662177328842E-2</c:v>
                      </c:pt>
                      <c:pt idx="6">
                        <c:v>-0.10493827160493829</c:v>
                      </c:pt>
                      <c:pt idx="7">
                        <c:v>-8.3501683501683521E-2</c:v>
                      </c:pt>
                      <c:pt idx="8">
                        <c:v>-8.1481481481481488E-2</c:v>
                      </c:pt>
                      <c:pt idx="9">
                        <c:v>-7.2390572390572339E-2</c:v>
                      </c:pt>
                      <c:pt idx="10">
                        <c:v>-4.9607182940516248E-2</c:v>
                      </c:pt>
                      <c:pt idx="11">
                        <c:v>-5.9147025813692466E-2</c:v>
                      </c:pt>
                      <c:pt idx="12">
                        <c:v>-4.5903479236812594E-2</c:v>
                      </c:pt>
                      <c:pt idx="13">
                        <c:v>-4.6240179573512896E-2</c:v>
                      </c:pt>
                      <c:pt idx="14">
                        <c:v>-4.2312008978675597E-2</c:v>
                      </c:pt>
                      <c:pt idx="15">
                        <c:v>-2.9405162738496027E-2</c:v>
                      </c:pt>
                      <c:pt idx="16">
                        <c:v>-3.3782267115600395E-2</c:v>
                      </c:pt>
                    </c:numCache>
                  </c:numRef>
                </c:val>
                <c:smooth val="0"/>
                <c:extLst xmlns:c15="http://schemas.microsoft.com/office/drawing/2012/chart">
                  <c:ext xmlns:c16="http://schemas.microsoft.com/office/drawing/2014/chart" uri="{C3380CC4-5D6E-409C-BE32-E72D297353CC}">
                    <c16:uniqueId val="{00000008-5259-4369-9D63-1474E533BCC1}"/>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Summary!$EE$10</c15:sqref>
                        </c15:formulaRef>
                      </c:ext>
                    </c:extLst>
                    <c:strCache>
                      <c:ptCount val="1"/>
                      <c:pt idx="0">
                        <c:v>Latinx, 20+</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Summary!$EF$10:$EV$10</c15:sqref>
                        </c15:formulaRef>
                      </c:ext>
                    </c:extLst>
                    <c:numCache>
                      <c:formatCode>0.0%</c:formatCode>
                      <c:ptCount val="17"/>
                      <c:pt idx="0">
                        <c:v>-2.921150889523394E-2</c:v>
                      </c:pt>
                      <c:pt idx="1">
                        <c:v>-0.20034409546818943</c:v>
                      </c:pt>
                      <c:pt idx="2">
                        <c:v>-0.17574493008272929</c:v>
                      </c:pt>
                      <c:pt idx="3">
                        <c:v>-0.13126876052419645</c:v>
                      </c:pt>
                      <c:pt idx="4">
                        <c:v>-0.1213485613880958</c:v>
                      </c:pt>
                      <c:pt idx="5">
                        <c:v>-8.9574639431876379E-2</c:v>
                      </c:pt>
                      <c:pt idx="6">
                        <c:v>-9.3345047221612076E-2</c:v>
                      </c:pt>
                      <c:pt idx="7">
                        <c:v>-6.8196793323083704E-2</c:v>
                      </c:pt>
                      <c:pt idx="8">
                        <c:v>-6.4646020938575299E-2</c:v>
                      </c:pt>
                      <c:pt idx="9">
                        <c:v>-7.452961417380477E-2</c:v>
                      </c:pt>
                      <c:pt idx="10">
                        <c:v>-7.3101984039827261E-2</c:v>
                      </c:pt>
                      <c:pt idx="11">
                        <c:v>-6.5854015667325627E-2</c:v>
                      </c:pt>
                      <c:pt idx="12">
                        <c:v>-5.4103521487663842E-2</c:v>
                      </c:pt>
                      <c:pt idx="13">
                        <c:v>-5.5897210630353578E-2</c:v>
                      </c:pt>
                      <c:pt idx="14">
                        <c:v>-4.6452888205578691E-2</c:v>
                      </c:pt>
                      <c:pt idx="15">
                        <c:v>-4.3963686946335789E-2</c:v>
                      </c:pt>
                      <c:pt idx="16">
                        <c:v>-3.2359616370158828E-2</c:v>
                      </c:pt>
                    </c:numCache>
                  </c:numRef>
                </c:val>
                <c:smooth val="0"/>
                <c:extLst xmlns:c15="http://schemas.microsoft.com/office/drawing/2012/chart">
                  <c:ext xmlns:c16="http://schemas.microsoft.com/office/drawing/2014/chart" uri="{C3380CC4-5D6E-409C-BE32-E72D297353CC}">
                    <c16:uniqueId val="{00000009-5259-4369-9D63-1474E533BCC1}"/>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Summary!$EE$11</c15:sqref>
                        </c15:formulaRef>
                      </c:ext>
                    </c:extLst>
                    <c:strCache>
                      <c:ptCount val="1"/>
                      <c:pt idx="0">
                        <c:v>Latinx men, 20+</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Summary!$EF$1:$EV$1</c15:sqref>
                        </c15:formulaRef>
                      </c:ext>
                    </c:extLst>
                    <c:numCache>
                      <c:formatCode>mmm\-yy</c:formatCode>
                      <c:ptCount val="17"/>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numCache>
                  </c:numRef>
                </c:cat>
                <c:val>
                  <c:numRef>
                    <c:extLst xmlns:c15="http://schemas.microsoft.com/office/drawing/2012/chart">
                      <c:ext xmlns:c15="http://schemas.microsoft.com/office/drawing/2012/chart" uri="{02D57815-91ED-43cb-92C2-25804820EDAC}">
                        <c15:formulaRef>
                          <c15:sqref>Summary!$EF$11:$EV$11</c15:sqref>
                        </c15:formulaRef>
                      </c:ext>
                    </c:extLst>
                    <c:numCache>
                      <c:formatCode>0.0%</c:formatCode>
                      <c:ptCount val="17"/>
                      <c:pt idx="0">
                        <c:v>-3.280696100547853E-2</c:v>
                      </c:pt>
                      <c:pt idx="1">
                        <c:v>-0.17699000966806322</c:v>
                      </c:pt>
                      <c:pt idx="2">
                        <c:v>-0.15133741540444734</c:v>
                      </c:pt>
                      <c:pt idx="3">
                        <c:v>-0.12317112471801483</c:v>
                      </c:pt>
                      <c:pt idx="4">
                        <c:v>-0.11343860779890425</c:v>
                      </c:pt>
                      <c:pt idx="5">
                        <c:v>-8.3596519497260768E-2</c:v>
                      </c:pt>
                      <c:pt idx="6">
                        <c:v>-6.7805349661617775E-2</c:v>
                      </c:pt>
                      <c:pt idx="7">
                        <c:v>-4.8211408314534299E-2</c:v>
                      </c:pt>
                      <c:pt idx="8">
                        <c:v>-5.2529809861424415E-2</c:v>
                      </c:pt>
                      <c:pt idx="9">
                        <c:v>-6.7869803416048979E-2</c:v>
                      </c:pt>
                      <c:pt idx="10">
                        <c:v>-6.0393167902030309E-2</c:v>
                      </c:pt>
                      <c:pt idx="11">
                        <c:v>-5.0789558491782127E-2</c:v>
                      </c:pt>
                      <c:pt idx="12">
                        <c:v>-4.5826619400580082E-2</c:v>
                      </c:pt>
                      <c:pt idx="13">
                        <c:v>-4.0799226554946832E-2</c:v>
                      </c:pt>
                      <c:pt idx="14">
                        <c:v>-3.280696100547853E-2</c:v>
                      </c:pt>
                      <c:pt idx="15">
                        <c:v>-3.2871414759909734E-2</c:v>
                      </c:pt>
                      <c:pt idx="16">
                        <c:v>-1.8691588785046731E-2</c:v>
                      </c:pt>
                    </c:numCache>
                  </c:numRef>
                </c:val>
                <c:smooth val="0"/>
                <c:extLst xmlns:c15="http://schemas.microsoft.com/office/drawing/2012/chart">
                  <c:ext xmlns:c16="http://schemas.microsoft.com/office/drawing/2014/chart" uri="{C3380CC4-5D6E-409C-BE32-E72D297353CC}">
                    <c16:uniqueId val="{0000000A-5259-4369-9D63-1474E533BCC1}"/>
                  </c:ext>
                </c:extLst>
              </c15:ser>
            </c15:filteredLineSeries>
          </c:ext>
        </c:extLst>
      </c:lineChart>
      <c:dateAx>
        <c:axId val="542331200"/>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2334808"/>
        <c:crosses val="autoZero"/>
        <c:auto val="1"/>
        <c:lblOffset val="100"/>
        <c:baseTimeUnit val="months"/>
      </c:dateAx>
      <c:valAx>
        <c:axId val="542334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rgbClr val="2E83C3">
                <a:alpha val="94000"/>
              </a:srgb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2331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COVID-19</a:t>
            </a:r>
            <a:r>
              <a:rPr lang="en-US" baseline="0"/>
              <a:t> WFH</a:t>
            </a:r>
          </a:p>
          <a:p>
            <a:pPr>
              <a:defRPr/>
            </a:pPr>
            <a:r>
              <a:rPr lang="en-US" baseline="0"/>
              <a:t>by gender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'WFH percent demographic'!$A$17</c:f>
              <c:strCache>
                <c:ptCount val="1"/>
                <c:pt idx="0">
                  <c:v>Men, 16 years and over</c:v>
                </c:pt>
              </c:strCache>
            </c:strRef>
          </c:tx>
          <c:spPr>
            <a:solidFill>
              <a:schemeClr val="accent2"/>
            </a:solidFill>
            <a:ln>
              <a:noFill/>
            </a:ln>
            <a:effectLst/>
          </c:spPr>
          <c:invertIfNegative val="0"/>
          <c:cat>
            <c:numRef>
              <c:f>'WFH percent demographic'!$B$4:$K$4</c:f>
              <c:numCache>
                <c:formatCode>[$-409]mmm\-yy;@</c:formatCode>
                <c:ptCount val="10"/>
                <c:pt idx="0">
                  <c:v>43952</c:v>
                </c:pt>
                <c:pt idx="1">
                  <c:v>43983</c:v>
                </c:pt>
                <c:pt idx="2">
                  <c:v>44013</c:v>
                </c:pt>
                <c:pt idx="3">
                  <c:v>44044</c:v>
                </c:pt>
                <c:pt idx="4">
                  <c:v>44075</c:v>
                </c:pt>
                <c:pt idx="5">
                  <c:v>44105</c:v>
                </c:pt>
                <c:pt idx="6">
                  <c:v>44136</c:v>
                </c:pt>
                <c:pt idx="7">
                  <c:v>44166</c:v>
                </c:pt>
                <c:pt idx="8">
                  <c:v>44197</c:v>
                </c:pt>
                <c:pt idx="9">
                  <c:v>44228</c:v>
                </c:pt>
              </c:numCache>
            </c:numRef>
          </c:cat>
          <c:val>
            <c:numRef>
              <c:f>'WFH percent demographic'!$B$17:$O$17</c:f>
              <c:numCache>
                <c:formatCode>##0.0</c:formatCode>
                <c:ptCount val="14"/>
                <c:pt idx="0">
                  <c:v>30.8</c:v>
                </c:pt>
                <c:pt idx="1">
                  <c:v>27.2</c:v>
                </c:pt>
                <c:pt idx="2">
                  <c:v>23.9</c:v>
                </c:pt>
                <c:pt idx="3">
                  <c:v>21.9</c:v>
                </c:pt>
                <c:pt idx="4">
                  <c:v>19.899999999999999</c:v>
                </c:pt>
                <c:pt idx="5">
                  <c:v>18.8</c:v>
                </c:pt>
                <c:pt idx="6">
                  <c:v>19.3</c:v>
                </c:pt>
                <c:pt idx="7">
                  <c:v>21.2</c:v>
                </c:pt>
                <c:pt idx="8">
                  <c:v>20.8</c:v>
                </c:pt>
                <c:pt idx="9">
                  <c:v>20.5</c:v>
                </c:pt>
                <c:pt idx="10">
                  <c:v>19.100000000000001</c:v>
                </c:pt>
                <c:pt idx="11">
                  <c:v>16.7</c:v>
                </c:pt>
                <c:pt idx="12">
                  <c:v>15.2</c:v>
                </c:pt>
                <c:pt idx="13">
                  <c:v>13.3</c:v>
                </c:pt>
              </c:numCache>
            </c:numRef>
          </c:val>
          <c:extLst>
            <c:ext xmlns:c16="http://schemas.microsoft.com/office/drawing/2014/chart" uri="{C3380CC4-5D6E-409C-BE32-E72D297353CC}">
              <c16:uniqueId val="{00000000-F157-4C95-B751-C5447A80B8DF}"/>
            </c:ext>
          </c:extLst>
        </c:ser>
        <c:ser>
          <c:idx val="2"/>
          <c:order val="2"/>
          <c:tx>
            <c:strRef>
              <c:f>'WFH percent demographic'!$A$21</c:f>
              <c:strCache>
                <c:ptCount val="1"/>
                <c:pt idx="0">
                  <c:v>Women, 16 years and over</c:v>
                </c:pt>
              </c:strCache>
            </c:strRef>
          </c:tx>
          <c:spPr>
            <a:solidFill>
              <a:schemeClr val="accent3"/>
            </a:solidFill>
            <a:ln>
              <a:noFill/>
            </a:ln>
            <a:effectLst/>
          </c:spPr>
          <c:invertIfNegative val="0"/>
          <c:cat>
            <c:numRef>
              <c:f>'WFH percent demographic'!$B$4:$K$4</c:f>
              <c:numCache>
                <c:formatCode>[$-409]mmm\-yy;@</c:formatCode>
                <c:ptCount val="10"/>
                <c:pt idx="0">
                  <c:v>43952</c:v>
                </c:pt>
                <c:pt idx="1">
                  <c:v>43983</c:v>
                </c:pt>
                <c:pt idx="2">
                  <c:v>44013</c:v>
                </c:pt>
                <c:pt idx="3">
                  <c:v>44044</c:v>
                </c:pt>
                <c:pt idx="4">
                  <c:v>44075</c:v>
                </c:pt>
                <c:pt idx="5">
                  <c:v>44105</c:v>
                </c:pt>
                <c:pt idx="6">
                  <c:v>44136</c:v>
                </c:pt>
                <c:pt idx="7">
                  <c:v>44166</c:v>
                </c:pt>
                <c:pt idx="8">
                  <c:v>44197</c:v>
                </c:pt>
                <c:pt idx="9">
                  <c:v>44228</c:v>
                </c:pt>
              </c:numCache>
            </c:numRef>
          </c:cat>
          <c:val>
            <c:numRef>
              <c:f>'WFH percent demographic'!$B$21:$O$21</c:f>
              <c:numCache>
                <c:formatCode>##0.0</c:formatCode>
                <c:ptCount val="14"/>
                <c:pt idx="0">
                  <c:v>40.9</c:v>
                </c:pt>
                <c:pt idx="1">
                  <c:v>36</c:v>
                </c:pt>
                <c:pt idx="2">
                  <c:v>29.3</c:v>
                </c:pt>
                <c:pt idx="3">
                  <c:v>27.1</c:v>
                </c:pt>
                <c:pt idx="4">
                  <c:v>25.8</c:v>
                </c:pt>
                <c:pt idx="5">
                  <c:v>24</c:v>
                </c:pt>
                <c:pt idx="6">
                  <c:v>24.5</c:v>
                </c:pt>
                <c:pt idx="7">
                  <c:v>26.6</c:v>
                </c:pt>
                <c:pt idx="8">
                  <c:v>26</c:v>
                </c:pt>
                <c:pt idx="9">
                  <c:v>25.1</c:v>
                </c:pt>
                <c:pt idx="10">
                  <c:v>23</c:v>
                </c:pt>
                <c:pt idx="11">
                  <c:v>20.100000000000001</c:v>
                </c:pt>
                <c:pt idx="12">
                  <c:v>18.2</c:v>
                </c:pt>
                <c:pt idx="13">
                  <c:v>15.7</c:v>
                </c:pt>
              </c:numCache>
            </c:numRef>
          </c:val>
          <c:extLst>
            <c:ext xmlns:c16="http://schemas.microsoft.com/office/drawing/2014/chart" uri="{C3380CC4-5D6E-409C-BE32-E72D297353CC}">
              <c16:uniqueId val="{00000001-F157-4C95-B751-C5447A80B8DF}"/>
            </c:ext>
          </c:extLst>
        </c:ser>
        <c:dLbls>
          <c:showLegendKey val="0"/>
          <c:showVal val="0"/>
          <c:showCatName val="0"/>
          <c:showSerName val="0"/>
          <c:showPercent val="0"/>
          <c:showBubbleSize val="0"/>
        </c:dLbls>
        <c:gapWidth val="150"/>
        <c:axId val="556876800"/>
        <c:axId val="556877456"/>
      </c:barChart>
      <c:lineChart>
        <c:grouping val="standard"/>
        <c:varyColors val="0"/>
        <c:ser>
          <c:idx val="0"/>
          <c:order val="0"/>
          <c:tx>
            <c:strRef>
              <c:f>'WFH percent demographic'!$A$6</c:f>
              <c:strCache>
                <c:ptCount val="1"/>
                <c:pt idx="0">
                  <c:v>Total, 16 years and over</c:v>
                </c:pt>
              </c:strCache>
            </c:strRef>
          </c:tx>
          <c:spPr>
            <a:ln w="28575" cap="rnd">
              <a:solidFill>
                <a:schemeClr val="accent1"/>
              </a:solidFill>
              <a:round/>
            </a:ln>
            <a:effectLst/>
          </c:spPr>
          <c:marker>
            <c:symbol val="none"/>
          </c:marker>
          <c:cat>
            <c:strRef>
              <c:f>'WFH percent demographic'!$B$4:$O$4</c:f>
              <c:strCache>
                <c:ptCount val="14"/>
                <c:pt idx="0">
                  <c:v>May-20</c:v>
                </c:pt>
                <c:pt idx="1">
                  <c:v>Jun-20</c:v>
                </c:pt>
                <c:pt idx="2">
                  <c:v>Jul-20</c:v>
                </c:pt>
                <c:pt idx="3">
                  <c:v>Aug-20</c:v>
                </c:pt>
                <c:pt idx="4">
                  <c:v>Sep-20</c:v>
                </c:pt>
                <c:pt idx="5">
                  <c:v>Oct-20</c:v>
                </c:pt>
                <c:pt idx="6">
                  <c:v>Nov-20</c:v>
                </c:pt>
                <c:pt idx="7">
                  <c:v>Dec-20</c:v>
                </c:pt>
                <c:pt idx="8">
                  <c:v>Jan-21</c:v>
                </c:pt>
                <c:pt idx="9">
                  <c:v>Feb-21</c:v>
                </c:pt>
                <c:pt idx="10">
                  <c:v>Mar-21</c:v>
                </c:pt>
                <c:pt idx="11">
                  <c:v>Apr-21</c:v>
                </c:pt>
                <c:pt idx="12">
                  <c:v>May-21</c:v>
                </c:pt>
                <c:pt idx="13">
                  <c:v>June 2021 (p)</c:v>
                </c:pt>
              </c:strCache>
            </c:strRef>
          </c:cat>
          <c:val>
            <c:numRef>
              <c:f>'WFH percent demographic'!$B$6:$O$6</c:f>
              <c:numCache>
                <c:formatCode>##0.0</c:formatCode>
                <c:ptCount val="14"/>
                <c:pt idx="0">
                  <c:v>35.4</c:v>
                </c:pt>
                <c:pt idx="1">
                  <c:v>31.3</c:v>
                </c:pt>
                <c:pt idx="2">
                  <c:v>26.4</c:v>
                </c:pt>
                <c:pt idx="3">
                  <c:v>24.3</c:v>
                </c:pt>
                <c:pt idx="4">
                  <c:v>22.7</c:v>
                </c:pt>
                <c:pt idx="5">
                  <c:v>21.2</c:v>
                </c:pt>
                <c:pt idx="6">
                  <c:v>21.8</c:v>
                </c:pt>
                <c:pt idx="7">
                  <c:v>23.7</c:v>
                </c:pt>
                <c:pt idx="8">
                  <c:v>23.2</c:v>
                </c:pt>
                <c:pt idx="9">
                  <c:v>22.7</c:v>
                </c:pt>
                <c:pt idx="10">
                  <c:v>21</c:v>
                </c:pt>
                <c:pt idx="11">
                  <c:v>18.3</c:v>
                </c:pt>
                <c:pt idx="12">
                  <c:v>16.600000000000001</c:v>
                </c:pt>
                <c:pt idx="13">
                  <c:v>14.4</c:v>
                </c:pt>
              </c:numCache>
            </c:numRef>
          </c:val>
          <c:smooth val="0"/>
          <c:extLst>
            <c:ext xmlns:c16="http://schemas.microsoft.com/office/drawing/2014/chart" uri="{C3380CC4-5D6E-409C-BE32-E72D297353CC}">
              <c16:uniqueId val="{00000002-F157-4C95-B751-C5447A80B8DF}"/>
            </c:ext>
          </c:extLst>
        </c:ser>
        <c:dLbls>
          <c:showLegendKey val="0"/>
          <c:showVal val="0"/>
          <c:showCatName val="0"/>
          <c:showSerName val="0"/>
          <c:showPercent val="0"/>
          <c:showBubbleSize val="0"/>
        </c:dLbls>
        <c:marker val="1"/>
        <c:smooth val="0"/>
        <c:axId val="556876800"/>
        <c:axId val="556877456"/>
      </c:lineChart>
      <c:catAx>
        <c:axId val="556876800"/>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877456"/>
        <c:crosses val="autoZero"/>
        <c:auto val="1"/>
        <c:lblAlgn val="ctr"/>
        <c:lblOffset val="100"/>
        <c:noMultiLvlLbl val="1"/>
      </c:catAx>
      <c:valAx>
        <c:axId val="556877456"/>
        <c:scaling>
          <c:orientation val="minMax"/>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working from home due to COVID-19</a:t>
                </a:r>
              </a:p>
            </c:rich>
          </c:tx>
          <c:layout>
            <c:manualLayout>
              <c:xMode val="edge"/>
              <c:yMode val="edge"/>
              <c:x val="3.0555555555555555E-2"/>
              <c:y val="0.241336302895322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876800"/>
        <c:crosses val="autoZero"/>
        <c:crossBetween val="between"/>
      </c:valAx>
      <c:spPr>
        <a:noFill/>
        <a:ln>
          <a:noFill/>
        </a:ln>
        <a:effectLst/>
      </c:spPr>
    </c:plotArea>
    <c:legend>
      <c:legendPos val="b"/>
      <c:layout>
        <c:manualLayout>
          <c:xMode val="edge"/>
          <c:yMode val="edge"/>
          <c:x val="0.57949890638670165"/>
          <c:y val="0.26609192781859953"/>
          <c:w val="0.39377996500437451"/>
          <c:h val="0.14930664916885386"/>
        </c:manualLayout>
      </c:layout>
      <c:overlay val="1"/>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Unable</a:t>
            </a:r>
            <a:r>
              <a:rPr lang="en-US" baseline="0" dirty="0"/>
              <a:t> to work because of the Covid-19 pandemic</a:t>
            </a:r>
          </a:p>
          <a:p>
            <a:pPr>
              <a:defRPr/>
            </a:pPr>
            <a:r>
              <a:rPr lang="en-US" baseline="0" dirty="0"/>
              <a:t>No available hours or employer closed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'no work'!$A$19</c:f>
              <c:strCache>
                <c:ptCount val="1"/>
                <c:pt idx="0">
                  <c:v>Men, 16 years and over</c:v>
                </c:pt>
              </c:strCache>
            </c:strRef>
          </c:tx>
          <c:spPr>
            <a:solidFill>
              <a:schemeClr val="accent2"/>
            </a:solidFill>
            <a:ln>
              <a:noFill/>
            </a:ln>
            <a:effectLst/>
          </c:spPr>
          <c:invertIfNegative val="0"/>
          <c:val>
            <c:numRef>
              <c:f>'no work'!$B$19:$O$19</c:f>
              <c:numCache>
                <c:formatCode>##0.0</c:formatCode>
                <c:ptCount val="14"/>
                <c:pt idx="0">
                  <c:v>19.5</c:v>
                </c:pt>
                <c:pt idx="1">
                  <c:v>15.7</c:v>
                </c:pt>
                <c:pt idx="2">
                  <c:v>12.1</c:v>
                </c:pt>
                <c:pt idx="3">
                  <c:v>9.4</c:v>
                </c:pt>
                <c:pt idx="4">
                  <c:v>7.7</c:v>
                </c:pt>
                <c:pt idx="5">
                  <c:v>6</c:v>
                </c:pt>
                <c:pt idx="6">
                  <c:v>6</c:v>
                </c:pt>
                <c:pt idx="7">
                  <c:v>6.5</c:v>
                </c:pt>
                <c:pt idx="8">
                  <c:v>5.8</c:v>
                </c:pt>
                <c:pt idx="9">
                  <c:v>5.3</c:v>
                </c:pt>
                <c:pt idx="10">
                  <c:v>4.5999999999999996</c:v>
                </c:pt>
                <c:pt idx="11">
                  <c:v>4</c:v>
                </c:pt>
                <c:pt idx="12">
                  <c:v>3.3</c:v>
                </c:pt>
                <c:pt idx="13">
                  <c:v>2.6</c:v>
                </c:pt>
              </c:numCache>
            </c:numRef>
          </c:val>
          <c:extLst>
            <c:ext xmlns:c16="http://schemas.microsoft.com/office/drawing/2014/chart" uri="{C3380CC4-5D6E-409C-BE32-E72D297353CC}">
              <c16:uniqueId val="{00000000-94DB-4B16-B532-D38EC76368AF}"/>
            </c:ext>
          </c:extLst>
        </c:ser>
        <c:ser>
          <c:idx val="2"/>
          <c:order val="2"/>
          <c:tx>
            <c:strRef>
              <c:f>'no work'!$A$23</c:f>
              <c:strCache>
                <c:ptCount val="1"/>
                <c:pt idx="0">
                  <c:v>Women, 16 years and over</c:v>
                </c:pt>
              </c:strCache>
            </c:strRef>
          </c:tx>
          <c:spPr>
            <a:solidFill>
              <a:schemeClr val="accent3"/>
            </a:solidFill>
            <a:ln>
              <a:noFill/>
            </a:ln>
            <a:effectLst/>
          </c:spPr>
          <c:invertIfNegative val="0"/>
          <c:val>
            <c:numRef>
              <c:f>'no work'!$B$23:$O$23</c:f>
              <c:numCache>
                <c:formatCode>##0.0</c:formatCode>
                <c:ptCount val="14"/>
                <c:pt idx="0">
                  <c:v>18.899999999999999</c:v>
                </c:pt>
                <c:pt idx="1">
                  <c:v>15.3</c:v>
                </c:pt>
                <c:pt idx="2">
                  <c:v>11.9</c:v>
                </c:pt>
                <c:pt idx="3">
                  <c:v>9.1999999999999993</c:v>
                </c:pt>
                <c:pt idx="4">
                  <c:v>7.2</c:v>
                </c:pt>
                <c:pt idx="5">
                  <c:v>5.6</c:v>
                </c:pt>
                <c:pt idx="6">
                  <c:v>5.4</c:v>
                </c:pt>
                <c:pt idx="7">
                  <c:v>5.7</c:v>
                </c:pt>
                <c:pt idx="8">
                  <c:v>5.5</c:v>
                </c:pt>
                <c:pt idx="9">
                  <c:v>4.9000000000000004</c:v>
                </c:pt>
                <c:pt idx="10">
                  <c:v>4.0999999999999996</c:v>
                </c:pt>
                <c:pt idx="11">
                  <c:v>3.2</c:v>
                </c:pt>
                <c:pt idx="12">
                  <c:v>2.8</c:v>
                </c:pt>
                <c:pt idx="13">
                  <c:v>2.2000000000000002</c:v>
                </c:pt>
              </c:numCache>
            </c:numRef>
          </c:val>
          <c:extLst>
            <c:ext xmlns:c16="http://schemas.microsoft.com/office/drawing/2014/chart" uri="{C3380CC4-5D6E-409C-BE32-E72D297353CC}">
              <c16:uniqueId val="{00000001-94DB-4B16-B532-D38EC76368AF}"/>
            </c:ext>
          </c:extLst>
        </c:ser>
        <c:dLbls>
          <c:showLegendKey val="0"/>
          <c:showVal val="0"/>
          <c:showCatName val="0"/>
          <c:showSerName val="0"/>
          <c:showPercent val="0"/>
          <c:showBubbleSize val="0"/>
        </c:dLbls>
        <c:gapWidth val="150"/>
        <c:axId val="626576792"/>
        <c:axId val="626577120"/>
      </c:barChart>
      <c:lineChart>
        <c:grouping val="standard"/>
        <c:varyColors val="0"/>
        <c:ser>
          <c:idx val="0"/>
          <c:order val="0"/>
          <c:tx>
            <c:strRef>
              <c:f>'no work'!$A$8</c:f>
              <c:strCache>
                <c:ptCount val="1"/>
                <c:pt idx="0">
                  <c:v>Total, 16 years and over</c:v>
                </c:pt>
              </c:strCache>
            </c:strRef>
          </c:tx>
          <c:spPr>
            <a:ln w="28575" cap="rnd">
              <a:solidFill>
                <a:schemeClr val="accent1"/>
              </a:solidFill>
              <a:round/>
            </a:ln>
            <a:effectLst/>
          </c:spPr>
          <c:marker>
            <c:symbol val="none"/>
          </c:marker>
          <c:cat>
            <c:numRef>
              <c:f>'no work'!$B$4:$O$4</c:f>
              <c:numCache>
                <c:formatCode>mmm\-yy</c:formatCode>
                <c:ptCount val="1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numCache>
            </c:numRef>
          </c:cat>
          <c:val>
            <c:numRef>
              <c:f>'no work'!$B$8:$O$8</c:f>
              <c:numCache>
                <c:formatCode>##0.0</c:formatCode>
                <c:ptCount val="14"/>
                <c:pt idx="0">
                  <c:v>19.2</c:v>
                </c:pt>
                <c:pt idx="1">
                  <c:v>15.5</c:v>
                </c:pt>
                <c:pt idx="2">
                  <c:v>12</c:v>
                </c:pt>
                <c:pt idx="3">
                  <c:v>9.3000000000000007</c:v>
                </c:pt>
                <c:pt idx="4">
                  <c:v>7.4</c:v>
                </c:pt>
                <c:pt idx="5">
                  <c:v>5.8</c:v>
                </c:pt>
                <c:pt idx="6">
                  <c:v>5.7</c:v>
                </c:pt>
                <c:pt idx="7">
                  <c:v>6.1</c:v>
                </c:pt>
                <c:pt idx="8">
                  <c:v>5.7</c:v>
                </c:pt>
                <c:pt idx="9">
                  <c:v>5.0999999999999996</c:v>
                </c:pt>
                <c:pt idx="10">
                  <c:v>4.4000000000000004</c:v>
                </c:pt>
                <c:pt idx="11">
                  <c:v>3.6</c:v>
                </c:pt>
                <c:pt idx="12">
                  <c:v>3</c:v>
                </c:pt>
                <c:pt idx="13">
                  <c:v>2.4</c:v>
                </c:pt>
              </c:numCache>
            </c:numRef>
          </c:val>
          <c:smooth val="0"/>
          <c:extLst>
            <c:ext xmlns:c16="http://schemas.microsoft.com/office/drawing/2014/chart" uri="{C3380CC4-5D6E-409C-BE32-E72D297353CC}">
              <c16:uniqueId val="{00000002-94DB-4B16-B532-D38EC76368AF}"/>
            </c:ext>
          </c:extLst>
        </c:ser>
        <c:dLbls>
          <c:showLegendKey val="0"/>
          <c:showVal val="0"/>
          <c:showCatName val="0"/>
          <c:showSerName val="0"/>
          <c:showPercent val="0"/>
          <c:showBubbleSize val="0"/>
        </c:dLbls>
        <c:marker val="1"/>
        <c:smooth val="0"/>
        <c:axId val="626576792"/>
        <c:axId val="626577120"/>
      </c:lineChart>
      <c:dateAx>
        <c:axId val="62657679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77120"/>
        <c:crosses val="autoZero"/>
        <c:auto val="1"/>
        <c:lblOffset val="100"/>
        <c:baseTimeUnit val="months"/>
      </c:dateAx>
      <c:valAx>
        <c:axId val="6265771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76792"/>
        <c:crosses val="autoZero"/>
        <c:crossBetween val="between"/>
      </c:valAx>
      <c:spPr>
        <a:noFill/>
        <a:ln>
          <a:noFill/>
        </a:ln>
        <a:effectLst/>
      </c:spPr>
    </c:plotArea>
    <c:legend>
      <c:legendPos val="b"/>
      <c:layout>
        <c:manualLayout>
          <c:xMode val="edge"/>
          <c:yMode val="edge"/>
          <c:x val="0.35987222965670557"/>
          <c:y val="0.29254029643353407"/>
          <c:w val="0.48974988813909104"/>
          <c:h val="0.139812644742936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COVID-19</a:t>
            </a:r>
            <a:r>
              <a:rPr lang="en-US" baseline="0"/>
              <a:t> WFH</a:t>
            </a:r>
          </a:p>
          <a:p>
            <a:pPr>
              <a:defRPr/>
            </a:pPr>
            <a:r>
              <a:rPr lang="en-US" baseline="0"/>
              <a:t>by race and ethnicity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'WFH percent demographic'!$A$25</c:f>
              <c:strCache>
                <c:ptCount val="1"/>
                <c:pt idx="0">
                  <c:v>White</c:v>
                </c:pt>
              </c:strCache>
            </c:strRef>
          </c:tx>
          <c:spPr>
            <a:solidFill>
              <a:schemeClr val="accent2"/>
            </a:solidFill>
            <a:ln>
              <a:noFill/>
            </a:ln>
            <a:effectLst/>
          </c:spPr>
          <c:invertIfNegative val="0"/>
          <c:cat>
            <c:numRef>
              <c:f>'WFH percent demographic'!$B$4:$L$4</c:f>
              <c:numCache>
                <c:formatCode>[$-409]mmm\-yy;@</c:formatCode>
                <c:ptCount val="11"/>
                <c:pt idx="0">
                  <c:v>43952</c:v>
                </c:pt>
                <c:pt idx="1">
                  <c:v>43983</c:v>
                </c:pt>
                <c:pt idx="2">
                  <c:v>44013</c:v>
                </c:pt>
                <c:pt idx="3">
                  <c:v>44044</c:v>
                </c:pt>
                <c:pt idx="4">
                  <c:v>44075</c:v>
                </c:pt>
                <c:pt idx="5">
                  <c:v>44105</c:v>
                </c:pt>
                <c:pt idx="6">
                  <c:v>44136</c:v>
                </c:pt>
                <c:pt idx="7">
                  <c:v>44166</c:v>
                </c:pt>
                <c:pt idx="8">
                  <c:v>44197</c:v>
                </c:pt>
                <c:pt idx="9">
                  <c:v>44228</c:v>
                </c:pt>
                <c:pt idx="10">
                  <c:v>44276</c:v>
                </c:pt>
              </c:numCache>
            </c:numRef>
          </c:cat>
          <c:val>
            <c:numRef>
              <c:f>'WFH percent demographic'!$B$25:$O$25</c:f>
              <c:numCache>
                <c:formatCode>##0.0</c:formatCode>
                <c:ptCount val="14"/>
                <c:pt idx="0">
                  <c:v>35.299999999999997</c:v>
                </c:pt>
                <c:pt idx="1">
                  <c:v>30.8</c:v>
                </c:pt>
                <c:pt idx="2">
                  <c:v>25.7</c:v>
                </c:pt>
                <c:pt idx="3">
                  <c:v>23.4</c:v>
                </c:pt>
                <c:pt idx="4">
                  <c:v>21.9</c:v>
                </c:pt>
                <c:pt idx="5">
                  <c:v>20.7</c:v>
                </c:pt>
                <c:pt idx="6">
                  <c:v>21.5</c:v>
                </c:pt>
                <c:pt idx="7">
                  <c:v>23.2</c:v>
                </c:pt>
                <c:pt idx="8">
                  <c:v>22.8</c:v>
                </c:pt>
                <c:pt idx="9">
                  <c:v>21.9</c:v>
                </c:pt>
                <c:pt idx="10">
                  <c:v>20.2</c:v>
                </c:pt>
                <c:pt idx="11">
                  <c:v>17.7</c:v>
                </c:pt>
                <c:pt idx="12">
                  <c:v>15.8</c:v>
                </c:pt>
                <c:pt idx="13">
                  <c:v>13.6</c:v>
                </c:pt>
              </c:numCache>
            </c:numRef>
          </c:val>
          <c:extLst>
            <c:ext xmlns:c16="http://schemas.microsoft.com/office/drawing/2014/chart" uri="{C3380CC4-5D6E-409C-BE32-E72D297353CC}">
              <c16:uniqueId val="{00000000-DB71-4306-9C78-410E75E2D83B}"/>
            </c:ext>
          </c:extLst>
        </c:ser>
        <c:ser>
          <c:idx val="2"/>
          <c:order val="2"/>
          <c:tx>
            <c:strRef>
              <c:f>'WFH percent demographic'!$A$26</c:f>
              <c:strCache>
                <c:ptCount val="1"/>
                <c:pt idx="0">
                  <c:v>Black or African American</c:v>
                </c:pt>
              </c:strCache>
            </c:strRef>
          </c:tx>
          <c:spPr>
            <a:solidFill>
              <a:schemeClr val="accent3"/>
            </a:solidFill>
            <a:ln>
              <a:noFill/>
            </a:ln>
            <a:effectLst/>
          </c:spPr>
          <c:invertIfNegative val="0"/>
          <c:cat>
            <c:numRef>
              <c:f>'WFH percent demographic'!$B$4:$L$4</c:f>
              <c:numCache>
                <c:formatCode>[$-409]mmm\-yy;@</c:formatCode>
                <c:ptCount val="11"/>
                <c:pt idx="0">
                  <c:v>43952</c:v>
                </c:pt>
                <c:pt idx="1">
                  <c:v>43983</c:v>
                </c:pt>
                <c:pt idx="2">
                  <c:v>44013</c:v>
                </c:pt>
                <c:pt idx="3">
                  <c:v>44044</c:v>
                </c:pt>
                <c:pt idx="4">
                  <c:v>44075</c:v>
                </c:pt>
                <c:pt idx="5">
                  <c:v>44105</c:v>
                </c:pt>
                <c:pt idx="6">
                  <c:v>44136</c:v>
                </c:pt>
                <c:pt idx="7">
                  <c:v>44166</c:v>
                </c:pt>
                <c:pt idx="8">
                  <c:v>44197</c:v>
                </c:pt>
                <c:pt idx="9">
                  <c:v>44228</c:v>
                </c:pt>
                <c:pt idx="10">
                  <c:v>44276</c:v>
                </c:pt>
              </c:numCache>
            </c:numRef>
          </c:cat>
          <c:val>
            <c:numRef>
              <c:f>'WFH percent demographic'!$B$26:$O$26</c:f>
              <c:numCache>
                <c:formatCode>##0.0</c:formatCode>
                <c:ptCount val="14"/>
                <c:pt idx="0">
                  <c:v>29.3</c:v>
                </c:pt>
                <c:pt idx="1">
                  <c:v>25.7</c:v>
                </c:pt>
                <c:pt idx="2">
                  <c:v>22.7</c:v>
                </c:pt>
                <c:pt idx="3">
                  <c:v>20.9</c:v>
                </c:pt>
                <c:pt idx="4">
                  <c:v>19.600000000000001</c:v>
                </c:pt>
                <c:pt idx="5">
                  <c:v>17.8</c:v>
                </c:pt>
                <c:pt idx="6">
                  <c:v>17.899999999999999</c:v>
                </c:pt>
                <c:pt idx="7">
                  <c:v>19.3</c:v>
                </c:pt>
                <c:pt idx="8">
                  <c:v>18.8</c:v>
                </c:pt>
                <c:pt idx="9">
                  <c:v>19.5</c:v>
                </c:pt>
                <c:pt idx="10">
                  <c:v>18</c:v>
                </c:pt>
                <c:pt idx="11">
                  <c:v>14.9</c:v>
                </c:pt>
                <c:pt idx="12">
                  <c:v>13.6</c:v>
                </c:pt>
                <c:pt idx="13">
                  <c:v>12.3</c:v>
                </c:pt>
              </c:numCache>
            </c:numRef>
          </c:val>
          <c:extLst>
            <c:ext xmlns:c16="http://schemas.microsoft.com/office/drawing/2014/chart" uri="{C3380CC4-5D6E-409C-BE32-E72D297353CC}">
              <c16:uniqueId val="{00000001-DB71-4306-9C78-410E75E2D83B}"/>
            </c:ext>
          </c:extLst>
        </c:ser>
        <c:ser>
          <c:idx val="3"/>
          <c:order val="3"/>
          <c:tx>
            <c:strRef>
              <c:f>'WFH percent demographic'!$A$27</c:f>
              <c:strCache>
                <c:ptCount val="1"/>
                <c:pt idx="0">
                  <c:v>Asian</c:v>
                </c:pt>
              </c:strCache>
            </c:strRef>
          </c:tx>
          <c:spPr>
            <a:solidFill>
              <a:schemeClr val="accent4"/>
            </a:solidFill>
            <a:ln>
              <a:noFill/>
            </a:ln>
            <a:effectLst/>
          </c:spPr>
          <c:invertIfNegative val="0"/>
          <c:cat>
            <c:numRef>
              <c:f>'WFH percent demographic'!$B$4:$L$4</c:f>
              <c:numCache>
                <c:formatCode>[$-409]mmm\-yy;@</c:formatCode>
                <c:ptCount val="11"/>
                <c:pt idx="0">
                  <c:v>43952</c:v>
                </c:pt>
                <c:pt idx="1">
                  <c:v>43983</c:v>
                </c:pt>
                <c:pt idx="2">
                  <c:v>44013</c:v>
                </c:pt>
                <c:pt idx="3">
                  <c:v>44044</c:v>
                </c:pt>
                <c:pt idx="4">
                  <c:v>44075</c:v>
                </c:pt>
                <c:pt idx="5">
                  <c:v>44105</c:v>
                </c:pt>
                <c:pt idx="6">
                  <c:v>44136</c:v>
                </c:pt>
                <c:pt idx="7">
                  <c:v>44166</c:v>
                </c:pt>
                <c:pt idx="8">
                  <c:v>44197</c:v>
                </c:pt>
                <c:pt idx="9">
                  <c:v>44228</c:v>
                </c:pt>
                <c:pt idx="10">
                  <c:v>44276</c:v>
                </c:pt>
              </c:numCache>
            </c:numRef>
          </c:cat>
          <c:val>
            <c:numRef>
              <c:f>'WFH percent demographic'!$B$27:$O$27</c:f>
              <c:numCache>
                <c:formatCode>##0.0</c:formatCode>
                <c:ptCount val="14"/>
                <c:pt idx="0">
                  <c:v>51.9</c:v>
                </c:pt>
                <c:pt idx="1">
                  <c:v>48.5</c:v>
                </c:pt>
                <c:pt idx="2">
                  <c:v>43.8</c:v>
                </c:pt>
                <c:pt idx="3">
                  <c:v>42.7</c:v>
                </c:pt>
                <c:pt idx="4">
                  <c:v>39.5</c:v>
                </c:pt>
                <c:pt idx="5">
                  <c:v>35.1</c:v>
                </c:pt>
                <c:pt idx="6">
                  <c:v>34.6</c:v>
                </c:pt>
                <c:pt idx="7">
                  <c:v>39.299999999999997</c:v>
                </c:pt>
                <c:pt idx="8">
                  <c:v>36.9</c:v>
                </c:pt>
                <c:pt idx="9">
                  <c:v>37.799999999999997</c:v>
                </c:pt>
                <c:pt idx="10">
                  <c:v>36.1</c:v>
                </c:pt>
                <c:pt idx="11">
                  <c:v>33.299999999999997</c:v>
                </c:pt>
                <c:pt idx="12">
                  <c:v>32.299999999999997</c:v>
                </c:pt>
                <c:pt idx="13">
                  <c:v>29.6</c:v>
                </c:pt>
              </c:numCache>
            </c:numRef>
          </c:val>
          <c:extLst>
            <c:ext xmlns:c16="http://schemas.microsoft.com/office/drawing/2014/chart" uri="{C3380CC4-5D6E-409C-BE32-E72D297353CC}">
              <c16:uniqueId val="{00000002-DB71-4306-9C78-410E75E2D83B}"/>
            </c:ext>
          </c:extLst>
        </c:ser>
        <c:ser>
          <c:idx val="4"/>
          <c:order val="4"/>
          <c:tx>
            <c:strRef>
              <c:f>'WFH percent demographic'!$A$28</c:f>
              <c:strCache>
                <c:ptCount val="1"/>
                <c:pt idx="0">
                  <c:v>Hispanic or Latino ethnicity</c:v>
                </c:pt>
              </c:strCache>
            </c:strRef>
          </c:tx>
          <c:spPr>
            <a:solidFill>
              <a:schemeClr val="accent5"/>
            </a:solidFill>
            <a:ln>
              <a:noFill/>
            </a:ln>
            <a:effectLst/>
          </c:spPr>
          <c:invertIfNegative val="0"/>
          <c:cat>
            <c:numRef>
              <c:f>'WFH percent demographic'!$B$4:$L$4</c:f>
              <c:numCache>
                <c:formatCode>[$-409]mmm\-yy;@</c:formatCode>
                <c:ptCount val="11"/>
                <c:pt idx="0">
                  <c:v>43952</c:v>
                </c:pt>
                <c:pt idx="1">
                  <c:v>43983</c:v>
                </c:pt>
                <c:pt idx="2">
                  <c:v>44013</c:v>
                </c:pt>
                <c:pt idx="3">
                  <c:v>44044</c:v>
                </c:pt>
                <c:pt idx="4">
                  <c:v>44075</c:v>
                </c:pt>
                <c:pt idx="5">
                  <c:v>44105</c:v>
                </c:pt>
                <c:pt idx="6">
                  <c:v>44136</c:v>
                </c:pt>
                <c:pt idx="7">
                  <c:v>44166</c:v>
                </c:pt>
                <c:pt idx="8">
                  <c:v>44197</c:v>
                </c:pt>
                <c:pt idx="9">
                  <c:v>44228</c:v>
                </c:pt>
                <c:pt idx="10">
                  <c:v>44276</c:v>
                </c:pt>
              </c:numCache>
            </c:numRef>
          </c:cat>
          <c:val>
            <c:numRef>
              <c:f>'WFH percent demographic'!$B$28:$O$28</c:f>
              <c:numCache>
                <c:formatCode>##0.0</c:formatCode>
                <c:ptCount val="14"/>
                <c:pt idx="0">
                  <c:v>23</c:v>
                </c:pt>
                <c:pt idx="1">
                  <c:v>21.1</c:v>
                </c:pt>
                <c:pt idx="2">
                  <c:v>18.600000000000001</c:v>
                </c:pt>
                <c:pt idx="3">
                  <c:v>15.9</c:v>
                </c:pt>
                <c:pt idx="4">
                  <c:v>14.3</c:v>
                </c:pt>
                <c:pt idx="5">
                  <c:v>12.7</c:v>
                </c:pt>
                <c:pt idx="6">
                  <c:v>13.1</c:v>
                </c:pt>
                <c:pt idx="7">
                  <c:v>14.3</c:v>
                </c:pt>
                <c:pt idx="8">
                  <c:v>13.8</c:v>
                </c:pt>
                <c:pt idx="9">
                  <c:v>13.4</c:v>
                </c:pt>
                <c:pt idx="10">
                  <c:v>12.9</c:v>
                </c:pt>
                <c:pt idx="11">
                  <c:v>10.8</c:v>
                </c:pt>
                <c:pt idx="12">
                  <c:v>9.4</c:v>
                </c:pt>
                <c:pt idx="13">
                  <c:v>8.6</c:v>
                </c:pt>
              </c:numCache>
            </c:numRef>
          </c:val>
          <c:extLst>
            <c:ext xmlns:c16="http://schemas.microsoft.com/office/drawing/2014/chart" uri="{C3380CC4-5D6E-409C-BE32-E72D297353CC}">
              <c16:uniqueId val="{00000003-DB71-4306-9C78-410E75E2D83B}"/>
            </c:ext>
          </c:extLst>
        </c:ser>
        <c:dLbls>
          <c:showLegendKey val="0"/>
          <c:showVal val="0"/>
          <c:showCatName val="0"/>
          <c:showSerName val="0"/>
          <c:showPercent val="0"/>
          <c:showBubbleSize val="0"/>
        </c:dLbls>
        <c:gapWidth val="150"/>
        <c:axId val="556876800"/>
        <c:axId val="556877456"/>
      </c:barChart>
      <c:lineChart>
        <c:grouping val="standard"/>
        <c:varyColors val="0"/>
        <c:ser>
          <c:idx val="0"/>
          <c:order val="0"/>
          <c:tx>
            <c:strRef>
              <c:f>'WFH percent demographic'!$A$6</c:f>
              <c:strCache>
                <c:ptCount val="1"/>
                <c:pt idx="0">
                  <c:v>Total, 16 years and over</c:v>
                </c:pt>
              </c:strCache>
            </c:strRef>
          </c:tx>
          <c:spPr>
            <a:ln w="28575" cap="rnd">
              <a:solidFill>
                <a:schemeClr val="accent1"/>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demographic'!$B$6:$O$6</c:f>
              <c:numCache>
                <c:formatCode>##0.0</c:formatCode>
                <c:ptCount val="14"/>
                <c:pt idx="0">
                  <c:v>35.4</c:v>
                </c:pt>
                <c:pt idx="1">
                  <c:v>31.3</c:v>
                </c:pt>
                <c:pt idx="2">
                  <c:v>26.4</c:v>
                </c:pt>
                <c:pt idx="3">
                  <c:v>24.3</c:v>
                </c:pt>
                <c:pt idx="4">
                  <c:v>22.7</c:v>
                </c:pt>
                <c:pt idx="5">
                  <c:v>21.2</c:v>
                </c:pt>
                <c:pt idx="6">
                  <c:v>21.8</c:v>
                </c:pt>
                <c:pt idx="7">
                  <c:v>23.7</c:v>
                </c:pt>
                <c:pt idx="8">
                  <c:v>23.2</c:v>
                </c:pt>
                <c:pt idx="9">
                  <c:v>22.7</c:v>
                </c:pt>
                <c:pt idx="10">
                  <c:v>21</c:v>
                </c:pt>
                <c:pt idx="11">
                  <c:v>18.3</c:v>
                </c:pt>
                <c:pt idx="12">
                  <c:v>16.600000000000001</c:v>
                </c:pt>
                <c:pt idx="13">
                  <c:v>14.4</c:v>
                </c:pt>
              </c:numCache>
            </c:numRef>
          </c:val>
          <c:smooth val="0"/>
          <c:extLst>
            <c:ext xmlns:c16="http://schemas.microsoft.com/office/drawing/2014/chart" uri="{C3380CC4-5D6E-409C-BE32-E72D297353CC}">
              <c16:uniqueId val="{00000004-DB71-4306-9C78-410E75E2D83B}"/>
            </c:ext>
          </c:extLst>
        </c:ser>
        <c:dLbls>
          <c:showLegendKey val="0"/>
          <c:showVal val="0"/>
          <c:showCatName val="0"/>
          <c:showSerName val="0"/>
          <c:showPercent val="0"/>
          <c:showBubbleSize val="0"/>
        </c:dLbls>
        <c:marker val="1"/>
        <c:smooth val="0"/>
        <c:axId val="556876800"/>
        <c:axId val="556877456"/>
      </c:lineChart>
      <c:dateAx>
        <c:axId val="556876800"/>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877456"/>
        <c:crosses val="autoZero"/>
        <c:auto val="1"/>
        <c:lblOffset val="100"/>
        <c:baseTimeUnit val="months"/>
      </c:dateAx>
      <c:valAx>
        <c:axId val="5568774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876800"/>
        <c:crosses val="autoZero"/>
        <c:crossBetween val="between"/>
      </c:valAx>
      <c:spPr>
        <a:noFill/>
        <a:ln>
          <a:noFill/>
        </a:ln>
        <a:effectLst/>
      </c:spPr>
    </c:plotArea>
    <c:legend>
      <c:legendPos val="b"/>
      <c:layout>
        <c:manualLayout>
          <c:xMode val="edge"/>
          <c:yMode val="edge"/>
          <c:x val="8.3001873054229069E-2"/>
          <c:y val="0.7618817568836197"/>
          <c:w val="0.83399625389154186"/>
          <c:h val="0.2220428567269585"/>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Job loss due to Covid-19 pandemic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'no work'!$A$27</c:f>
              <c:strCache>
                <c:ptCount val="1"/>
                <c:pt idx="0">
                  <c:v>White</c:v>
                </c:pt>
              </c:strCache>
            </c:strRef>
          </c:tx>
          <c:spPr>
            <a:solidFill>
              <a:schemeClr val="accent2"/>
            </a:solidFill>
            <a:ln>
              <a:noFill/>
            </a:ln>
            <a:effectLst/>
          </c:spPr>
          <c:invertIfNegative val="0"/>
          <c:val>
            <c:numRef>
              <c:f>'no work'!$B$27:$O$27</c:f>
              <c:numCache>
                <c:formatCode>##0.0</c:formatCode>
                <c:ptCount val="14"/>
                <c:pt idx="0">
                  <c:v>18.600000000000001</c:v>
                </c:pt>
                <c:pt idx="1">
                  <c:v>14.9</c:v>
                </c:pt>
                <c:pt idx="2">
                  <c:v>11.1</c:v>
                </c:pt>
                <c:pt idx="3">
                  <c:v>8.5</c:v>
                </c:pt>
                <c:pt idx="4">
                  <c:v>6.8</c:v>
                </c:pt>
                <c:pt idx="5">
                  <c:v>5.3</c:v>
                </c:pt>
                <c:pt idx="6">
                  <c:v>5.3</c:v>
                </c:pt>
                <c:pt idx="7">
                  <c:v>5.8</c:v>
                </c:pt>
                <c:pt idx="8">
                  <c:v>5.5</c:v>
                </c:pt>
                <c:pt idx="9">
                  <c:v>4.8</c:v>
                </c:pt>
                <c:pt idx="10">
                  <c:v>4.0999999999999996</c:v>
                </c:pt>
                <c:pt idx="11">
                  <c:v>3.4</c:v>
                </c:pt>
                <c:pt idx="12">
                  <c:v>2.9</c:v>
                </c:pt>
                <c:pt idx="13">
                  <c:v>2.2000000000000002</c:v>
                </c:pt>
              </c:numCache>
            </c:numRef>
          </c:val>
          <c:extLst>
            <c:ext xmlns:c16="http://schemas.microsoft.com/office/drawing/2014/chart" uri="{C3380CC4-5D6E-409C-BE32-E72D297353CC}">
              <c16:uniqueId val="{00000000-42E0-4F65-83F2-3F0029E5C358}"/>
            </c:ext>
          </c:extLst>
        </c:ser>
        <c:ser>
          <c:idx val="2"/>
          <c:order val="2"/>
          <c:tx>
            <c:strRef>
              <c:f>'no work'!$A$28</c:f>
              <c:strCache>
                <c:ptCount val="1"/>
                <c:pt idx="0">
                  <c:v>Black or African American</c:v>
                </c:pt>
              </c:strCache>
            </c:strRef>
          </c:tx>
          <c:spPr>
            <a:solidFill>
              <a:schemeClr val="accent3"/>
            </a:solidFill>
            <a:ln>
              <a:noFill/>
            </a:ln>
            <a:effectLst/>
          </c:spPr>
          <c:invertIfNegative val="0"/>
          <c:val>
            <c:numRef>
              <c:f>'no work'!$B$28:$O$28</c:f>
              <c:numCache>
                <c:formatCode>##0.0</c:formatCode>
                <c:ptCount val="14"/>
                <c:pt idx="0">
                  <c:v>21.4</c:v>
                </c:pt>
                <c:pt idx="1">
                  <c:v>17.7</c:v>
                </c:pt>
                <c:pt idx="2">
                  <c:v>15.6</c:v>
                </c:pt>
                <c:pt idx="3">
                  <c:v>12.5</c:v>
                </c:pt>
                <c:pt idx="4">
                  <c:v>10</c:v>
                </c:pt>
                <c:pt idx="5">
                  <c:v>7.2</c:v>
                </c:pt>
                <c:pt idx="6">
                  <c:v>6.6</c:v>
                </c:pt>
                <c:pt idx="7">
                  <c:v>6.6</c:v>
                </c:pt>
                <c:pt idx="8">
                  <c:v>6.2</c:v>
                </c:pt>
                <c:pt idx="9">
                  <c:v>5.9</c:v>
                </c:pt>
                <c:pt idx="10">
                  <c:v>4.8</c:v>
                </c:pt>
                <c:pt idx="11">
                  <c:v>4</c:v>
                </c:pt>
                <c:pt idx="12">
                  <c:v>3.3</c:v>
                </c:pt>
                <c:pt idx="13">
                  <c:v>3</c:v>
                </c:pt>
              </c:numCache>
            </c:numRef>
          </c:val>
          <c:extLst>
            <c:ext xmlns:c16="http://schemas.microsoft.com/office/drawing/2014/chart" uri="{C3380CC4-5D6E-409C-BE32-E72D297353CC}">
              <c16:uniqueId val="{00000001-42E0-4F65-83F2-3F0029E5C358}"/>
            </c:ext>
          </c:extLst>
        </c:ser>
        <c:ser>
          <c:idx val="3"/>
          <c:order val="3"/>
          <c:tx>
            <c:strRef>
              <c:f>'no work'!$A$29</c:f>
              <c:strCache>
                <c:ptCount val="1"/>
                <c:pt idx="0">
                  <c:v>Asian</c:v>
                </c:pt>
              </c:strCache>
            </c:strRef>
          </c:tx>
          <c:spPr>
            <a:solidFill>
              <a:schemeClr val="accent4"/>
            </a:solidFill>
            <a:ln>
              <a:noFill/>
            </a:ln>
            <a:effectLst/>
          </c:spPr>
          <c:invertIfNegative val="0"/>
          <c:val>
            <c:numRef>
              <c:f>'no work'!$B$29:$O$29</c:f>
              <c:numCache>
                <c:formatCode>##0.0</c:formatCode>
                <c:ptCount val="14"/>
                <c:pt idx="0">
                  <c:v>19.399999999999999</c:v>
                </c:pt>
                <c:pt idx="1">
                  <c:v>16.8</c:v>
                </c:pt>
                <c:pt idx="2">
                  <c:v>13.9</c:v>
                </c:pt>
                <c:pt idx="3">
                  <c:v>10.5</c:v>
                </c:pt>
                <c:pt idx="4">
                  <c:v>8.6999999999999993</c:v>
                </c:pt>
                <c:pt idx="5">
                  <c:v>7.5</c:v>
                </c:pt>
                <c:pt idx="6">
                  <c:v>6.5</c:v>
                </c:pt>
                <c:pt idx="7">
                  <c:v>7.1</c:v>
                </c:pt>
                <c:pt idx="8">
                  <c:v>6</c:v>
                </c:pt>
                <c:pt idx="9">
                  <c:v>5.7</c:v>
                </c:pt>
                <c:pt idx="10">
                  <c:v>5.6</c:v>
                </c:pt>
                <c:pt idx="11">
                  <c:v>4.8</c:v>
                </c:pt>
                <c:pt idx="12">
                  <c:v>3.9</c:v>
                </c:pt>
                <c:pt idx="13">
                  <c:v>2.9</c:v>
                </c:pt>
              </c:numCache>
            </c:numRef>
          </c:val>
          <c:extLst>
            <c:ext xmlns:c16="http://schemas.microsoft.com/office/drawing/2014/chart" uri="{C3380CC4-5D6E-409C-BE32-E72D297353CC}">
              <c16:uniqueId val="{00000002-42E0-4F65-83F2-3F0029E5C358}"/>
            </c:ext>
          </c:extLst>
        </c:ser>
        <c:ser>
          <c:idx val="4"/>
          <c:order val="4"/>
          <c:tx>
            <c:strRef>
              <c:f>'no work'!$A$30</c:f>
              <c:strCache>
                <c:ptCount val="1"/>
                <c:pt idx="0">
                  <c:v>Hispanic or Latino ethnicity</c:v>
                </c:pt>
              </c:strCache>
            </c:strRef>
          </c:tx>
          <c:spPr>
            <a:solidFill>
              <a:schemeClr val="accent5"/>
            </a:solidFill>
            <a:ln>
              <a:noFill/>
            </a:ln>
            <a:effectLst/>
          </c:spPr>
          <c:invertIfNegative val="0"/>
          <c:val>
            <c:numRef>
              <c:f>'no work'!$B$30:$O$30</c:f>
              <c:numCache>
                <c:formatCode>##0.0</c:formatCode>
                <c:ptCount val="14"/>
                <c:pt idx="0">
                  <c:v>25.6</c:v>
                </c:pt>
                <c:pt idx="1">
                  <c:v>20.6</c:v>
                </c:pt>
                <c:pt idx="2">
                  <c:v>16.899999999999999</c:v>
                </c:pt>
                <c:pt idx="3">
                  <c:v>13</c:v>
                </c:pt>
                <c:pt idx="4">
                  <c:v>10.3</c:v>
                </c:pt>
                <c:pt idx="5">
                  <c:v>7.7</c:v>
                </c:pt>
                <c:pt idx="6">
                  <c:v>7.3</c:v>
                </c:pt>
                <c:pt idx="7">
                  <c:v>8.6</c:v>
                </c:pt>
                <c:pt idx="8">
                  <c:v>7.6</c:v>
                </c:pt>
                <c:pt idx="9">
                  <c:v>7.6</c:v>
                </c:pt>
                <c:pt idx="10">
                  <c:v>6.7</c:v>
                </c:pt>
                <c:pt idx="11">
                  <c:v>5</c:v>
                </c:pt>
                <c:pt idx="12">
                  <c:v>4.5999999999999996</c:v>
                </c:pt>
                <c:pt idx="13">
                  <c:v>3.4</c:v>
                </c:pt>
              </c:numCache>
            </c:numRef>
          </c:val>
          <c:extLst>
            <c:ext xmlns:c16="http://schemas.microsoft.com/office/drawing/2014/chart" uri="{C3380CC4-5D6E-409C-BE32-E72D297353CC}">
              <c16:uniqueId val="{00000003-42E0-4F65-83F2-3F0029E5C358}"/>
            </c:ext>
          </c:extLst>
        </c:ser>
        <c:dLbls>
          <c:showLegendKey val="0"/>
          <c:showVal val="0"/>
          <c:showCatName val="0"/>
          <c:showSerName val="0"/>
          <c:showPercent val="0"/>
          <c:showBubbleSize val="0"/>
        </c:dLbls>
        <c:gapWidth val="150"/>
        <c:axId val="626576792"/>
        <c:axId val="626577120"/>
      </c:barChart>
      <c:lineChart>
        <c:grouping val="standard"/>
        <c:varyColors val="0"/>
        <c:ser>
          <c:idx val="0"/>
          <c:order val="0"/>
          <c:tx>
            <c:strRef>
              <c:f>'no work'!$A$8</c:f>
              <c:strCache>
                <c:ptCount val="1"/>
                <c:pt idx="0">
                  <c:v>Total, 16 years and over</c:v>
                </c:pt>
              </c:strCache>
            </c:strRef>
          </c:tx>
          <c:spPr>
            <a:ln w="28575" cap="rnd">
              <a:solidFill>
                <a:schemeClr val="accent1"/>
              </a:solidFill>
              <a:round/>
            </a:ln>
            <a:effectLst/>
          </c:spPr>
          <c:marker>
            <c:symbol val="none"/>
          </c:marker>
          <c:cat>
            <c:strRef>
              <c:f>'no work'!$B$4:$O$5</c:f>
              <c:strCache>
                <c:ptCount val="14"/>
                <c:pt idx="0">
                  <c:v>May-20</c:v>
                </c:pt>
                <c:pt idx="1">
                  <c:v>Jun-20</c:v>
                </c:pt>
                <c:pt idx="2">
                  <c:v>Jul-20</c:v>
                </c:pt>
                <c:pt idx="3">
                  <c:v>Aug-20</c:v>
                </c:pt>
                <c:pt idx="4">
                  <c:v>Sep-20</c:v>
                </c:pt>
                <c:pt idx="5">
                  <c:v>Oct-20</c:v>
                </c:pt>
                <c:pt idx="6">
                  <c:v>Nov-20</c:v>
                </c:pt>
                <c:pt idx="7">
                  <c:v>Dec-20</c:v>
                </c:pt>
                <c:pt idx="8">
                  <c:v>Jan-21</c:v>
                </c:pt>
                <c:pt idx="9">
                  <c:v>Feb-21</c:v>
                </c:pt>
                <c:pt idx="10">
                  <c:v>Mar-21</c:v>
                </c:pt>
                <c:pt idx="11">
                  <c:v>Apr-21</c:v>
                </c:pt>
                <c:pt idx="12">
                  <c:v>May-21</c:v>
                </c:pt>
                <c:pt idx="13">
                  <c:v>Jun-21</c:v>
                </c:pt>
              </c:strCache>
            </c:strRef>
          </c:cat>
          <c:val>
            <c:numRef>
              <c:f>'no work'!$B$8:$O$8</c:f>
              <c:numCache>
                <c:formatCode>##0.0</c:formatCode>
                <c:ptCount val="14"/>
                <c:pt idx="0">
                  <c:v>19.2</c:v>
                </c:pt>
                <c:pt idx="1">
                  <c:v>15.5</c:v>
                </c:pt>
                <c:pt idx="2">
                  <c:v>12</c:v>
                </c:pt>
                <c:pt idx="3">
                  <c:v>9.3000000000000007</c:v>
                </c:pt>
                <c:pt idx="4">
                  <c:v>7.4</c:v>
                </c:pt>
                <c:pt idx="5">
                  <c:v>5.8</c:v>
                </c:pt>
                <c:pt idx="6">
                  <c:v>5.7</c:v>
                </c:pt>
                <c:pt idx="7">
                  <c:v>6.1</c:v>
                </c:pt>
                <c:pt idx="8">
                  <c:v>5.7</c:v>
                </c:pt>
                <c:pt idx="9">
                  <c:v>5.0999999999999996</c:v>
                </c:pt>
                <c:pt idx="10">
                  <c:v>4.4000000000000004</c:v>
                </c:pt>
                <c:pt idx="11">
                  <c:v>3.6</c:v>
                </c:pt>
                <c:pt idx="12">
                  <c:v>3</c:v>
                </c:pt>
                <c:pt idx="13">
                  <c:v>2.4</c:v>
                </c:pt>
              </c:numCache>
            </c:numRef>
          </c:val>
          <c:smooth val="0"/>
          <c:extLst>
            <c:ext xmlns:c16="http://schemas.microsoft.com/office/drawing/2014/chart" uri="{C3380CC4-5D6E-409C-BE32-E72D297353CC}">
              <c16:uniqueId val="{00000004-42E0-4F65-83F2-3F0029E5C358}"/>
            </c:ext>
          </c:extLst>
        </c:ser>
        <c:dLbls>
          <c:showLegendKey val="0"/>
          <c:showVal val="0"/>
          <c:showCatName val="0"/>
          <c:showSerName val="0"/>
          <c:showPercent val="0"/>
          <c:showBubbleSize val="0"/>
        </c:dLbls>
        <c:marker val="1"/>
        <c:smooth val="0"/>
        <c:axId val="626576792"/>
        <c:axId val="626577120"/>
      </c:lineChart>
      <c:catAx>
        <c:axId val="62657679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77120"/>
        <c:crosses val="autoZero"/>
        <c:auto val="1"/>
        <c:lblAlgn val="ctr"/>
        <c:lblOffset val="100"/>
        <c:noMultiLvlLbl val="1"/>
      </c:catAx>
      <c:valAx>
        <c:axId val="6265771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76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COVID-19 WFH </a:t>
            </a:r>
          </a:p>
          <a:p>
            <a:pPr>
              <a:defRPr/>
            </a:pPr>
            <a:r>
              <a:rPr lang="en-US"/>
              <a:t>by typ</a:t>
            </a:r>
            <a:r>
              <a:rPr lang="en-US" baseline="0"/>
              <a:t>e of occupation</a:t>
            </a:r>
            <a:endParaRPr lang="en-US"/>
          </a:p>
        </c:rich>
      </c:tx>
      <c:layout>
        <c:manualLayout>
          <c:xMode val="edge"/>
          <c:yMode val="edge"/>
          <c:x val="0.24750382574327101"/>
          <c:y val="3.44025592719467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23789070734922"/>
          <c:y val="8.9491543425021775E-2"/>
          <c:w val="0.85823926327331956"/>
          <c:h val="0.43159876085568494"/>
        </c:manualLayout>
      </c:layout>
      <c:barChart>
        <c:barDir val="col"/>
        <c:grouping val="clustered"/>
        <c:varyColors val="0"/>
        <c:ser>
          <c:idx val="0"/>
          <c:order val="1"/>
          <c:tx>
            <c:strRef>
              <c:f>'WFH percent job'!$A$11</c:f>
              <c:strCache>
                <c:ptCount val="1"/>
                <c:pt idx="0">
                  <c:v>Management, professional, and related occupations</c:v>
                </c:pt>
              </c:strCache>
            </c:strRef>
          </c:tx>
          <c:spPr>
            <a:solidFill>
              <a:schemeClr val="accent1"/>
            </a:solidFill>
            <a:ln>
              <a:noFill/>
            </a:ln>
            <a:effectLst/>
          </c:spPr>
          <c:invertIfNegative val="0"/>
          <c:val>
            <c:numRef>
              <c:f>'WFH percent job'!$B$11:$O$11</c:f>
              <c:numCache>
                <c:formatCode>##0.0</c:formatCode>
                <c:ptCount val="14"/>
                <c:pt idx="0">
                  <c:v>57.4</c:v>
                </c:pt>
                <c:pt idx="1">
                  <c:v>52.1</c:v>
                </c:pt>
                <c:pt idx="2">
                  <c:v>44.7</c:v>
                </c:pt>
                <c:pt idx="3">
                  <c:v>42.6</c:v>
                </c:pt>
                <c:pt idx="4">
                  <c:v>40.5</c:v>
                </c:pt>
                <c:pt idx="5">
                  <c:v>38.1</c:v>
                </c:pt>
                <c:pt idx="6">
                  <c:v>39.200000000000003</c:v>
                </c:pt>
                <c:pt idx="7">
                  <c:v>41.9</c:v>
                </c:pt>
                <c:pt idx="8">
                  <c:v>41.1</c:v>
                </c:pt>
                <c:pt idx="9">
                  <c:v>39.700000000000003</c:v>
                </c:pt>
                <c:pt idx="10" formatCode="General">
                  <c:v>36.9</c:v>
                </c:pt>
                <c:pt idx="11">
                  <c:v>33.200000000000003</c:v>
                </c:pt>
                <c:pt idx="12">
                  <c:v>30</c:v>
                </c:pt>
                <c:pt idx="13">
                  <c:v>26.9</c:v>
                </c:pt>
              </c:numCache>
            </c:numRef>
          </c:val>
          <c:extLst>
            <c:ext xmlns:c16="http://schemas.microsoft.com/office/drawing/2014/chart" uri="{C3380CC4-5D6E-409C-BE32-E72D297353CC}">
              <c16:uniqueId val="{00000000-D77F-4279-B322-8BAD20E2ACD0}"/>
            </c:ext>
          </c:extLst>
        </c:ser>
        <c:ser>
          <c:idx val="3"/>
          <c:order val="2"/>
          <c:tx>
            <c:strRef>
              <c:f>'WFH percent job'!$A$30</c:f>
              <c:strCache>
                <c:ptCount val="1"/>
                <c:pt idx="0">
                  <c:v>Sales and office occupations</c:v>
                </c:pt>
              </c:strCache>
            </c:strRef>
          </c:tx>
          <c:spPr>
            <a:solidFill>
              <a:schemeClr val="accent4"/>
            </a:solidFill>
            <a:ln>
              <a:noFill/>
            </a:ln>
            <a:effectLst/>
          </c:spPr>
          <c:invertIfNegative val="0"/>
          <c:val>
            <c:numRef>
              <c:f>'WFH percent job'!$B$30:$O$30</c:f>
              <c:numCache>
                <c:formatCode>##0.0</c:formatCode>
                <c:ptCount val="14"/>
                <c:pt idx="0">
                  <c:v>35.200000000000003</c:v>
                </c:pt>
                <c:pt idx="1">
                  <c:v>30.7</c:v>
                </c:pt>
                <c:pt idx="2">
                  <c:v>26.3</c:v>
                </c:pt>
                <c:pt idx="3">
                  <c:v>23.1</c:v>
                </c:pt>
                <c:pt idx="4">
                  <c:v>20.5</c:v>
                </c:pt>
                <c:pt idx="5">
                  <c:v>19.8</c:v>
                </c:pt>
                <c:pt idx="6">
                  <c:v>19.5</c:v>
                </c:pt>
                <c:pt idx="7">
                  <c:v>21.5</c:v>
                </c:pt>
                <c:pt idx="8">
                  <c:v>21</c:v>
                </c:pt>
                <c:pt idx="9">
                  <c:v>21.2</c:v>
                </c:pt>
                <c:pt idx="10" formatCode="General">
                  <c:v>19.7</c:v>
                </c:pt>
                <c:pt idx="11">
                  <c:v>16.7</c:v>
                </c:pt>
                <c:pt idx="12">
                  <c:v>15.3</c:v>
                </c:pt>
                <c:pt idx="13">
                  <c:v>12.6</c:v>
                </c:pt>
              </c:numCache>
            </c:numRef>
          </c:val>
          <c:extLst>
            <c:ext xmlns:c16="http://schemas.microsoft.com/office/drawing/2014/chart" uri="{C3380CC4-5D6E-409C-BE32-E72D297353CC}">
              <c16:uniqueId val="{00000001-D77F-4279-B322-8BAD20E2ACD0}"/>
            </c:ext>
          </c:extLst>
        </c:ser>
        <c:ser>
          <c:idx val="2"/>
          <c:order val="3"/>
          <c:tx>
            <c:strRef>
              <c:f>'WFH percent job'!$A$24</c:f>
              <c:strCache>
                <c:ptCount val="1"/>
                <c:pt idx="0">
                  <c:v>Service occupations</c:v>
                </c:pt>
              </c:strCache>
            </c:strRef>
          </c:tx>
          <c:spPr>
            <a:solidFill>
              <a:schemeClr val="accent3"/>
            </a:solidFill>
            <a:ln>
              <a:noFill/>
            </a:ln>
            <a:effectLst/>
          </c:spPr>
          <c:invertIfNegative val="0"/>
          <c:val>
            <c:numRef>
              <c:f>'WFH percent job'!$B$24:$O$24</c:f>
              <c:numCache>
                <c:formatCode>##0.0</c:formatCode>
                <c:ptCount val="14"/>
                <c:pt idx="0">
                  <c:v>7.9</c:v>
                </c:pt>
                <c:pt idx="1">
                  <c:v>6.7</c:v>
                </c:pt>
                <c:pt idx="2">
                  <c:v>5.4</c:v>
                </c:pt>
                <c:pt idx="3">
                  <c:v>4.2</c:v>
                </c:pt>
                <c:pt idx="4">
                  <c:v>4.3</c:v>
                </c:pt>
                <c:pt idx="5">
                  <c:v>3.6</c:v>
                </c:pt>
                <c:pt idx="6">
                  <c:v>3.8</c:v>
                </c:pt>
                <c:pt idx="7">
                  <c:v>4.5999999999999996</c:v>
                </c:pt>
                <c:pt idx="8">
                  <c:v>4.4000000000000004</c:v>
                </c:pt>
                <c:pt idx="9">
                  <c:v>4.0999999999999996</c:v>
                </c:pt>
                <c:pt idx="10" formatCode="General">
                  <c:v>4</c:v>
                </c:pt>
                <c:pt idx="11">
                  <c:v>2.5</c:v>
                </c:pt>
                <c:pt idx="12">
                  <c:v>2.2999999999999998</c:v>
                </c:pt>
                <c:pt idx="13">
                  <c:v>1.8</c:v>
                </c:pt>
              </c:numCache>
            </c:numRef>
          </c:val>
          <c:extLst>
            <c:ext xmlns:c16="http://schemas.microsoft.com/office/drawing/2014/chart" uri="{C3380CC4-5D6E-409C-BE32-E72D297353CC}">
              <c16:uniqueId val="{00000002-D77F-4279-B322-8BAD20E2ACD0}"/>
            </c:ext>
          </c:extLst>
        </c:ser>
        <c:ser>
          <c:idx val="4"/>
          <c:order val="4"/>
          <c:tx>
            <c:strRef>
              <c:f>'WFH percent job'!$A$33</c:f>
              <c:strCache>
                <c:ptCount val="1"/>
                <c:pt idx="0">
                  <c:v>Natural resources, construction, and maintenance occupations</c:v>
                </c:pt>
              </c:strCache>
            </c:strRef>
          </c:tx>
          <c:spPr>
            <a:solidFill>
              <a:schemeClr val="accent5"/>
            </a:solidFill>
            <a:ln>
              <a:noFill/>
            </a:ln>
            <a:effectLst/>
          </c:spPr>
          <c:invertIfNegative val="0"/>
          <c:val>
            <c:numRef>
              <c:f>'WFH percent job'!$B$33:$O$33</c:f>
              <c:numCache>
                <c:formatCode>##0.0</c:formatCode>
                <c:ptCount val="14"/>
                <c:pt idx="0">
                  <c:v>7.6</c:v>
                </c:pt>
                <c:pt idx="1">
                  <c:v>5.6</c:v>
                </c:pt>
                <c:pt idx="2">
                  <c:v>4.5999999999999996</c:v>
                </c:pt>
                <c:pt idx="3">
                  <c:v>2.8</c:v>
                </c:pt>
                <c:pt idx="4">
                  <c:v>3.1</c:v>
                </c:pt>
                <c:pt idx="5">
                  <c:v>2.6</c:v>
                </c:pt>
                <c:pt idx="6">
                  <c:v>3.1</c:v>
                </c:pt>
                <c:pt idx="7">
                  <c:v>3.4</c:v>
                </c:pt>
                <c:pt idx="8">
                  <c:v>2.9</c:v>
                </c:pt>
                <c:pt idx="9">
                  <c:v>3.1</c:v>
                </c:pt>
                <c:pt idx="10" formatCode="General">
                  <c:v>2.2000000000000002</c:v>
                </c:pt>
                <c:pt idx="11">
                  <c:v>2.4</c:v>
                </c:pt>
                <c:pt idx="12">
                  <c:v>2.1</c:v>
                </c:pt>
                <c:pt idx="13">
                  <c:v>1.8</c:v>
                </c:pt>
              </c:numCache>
            </c:numRef>
          </c:val>
          <c:extLst>
            <c:ext xmlns:c16="http://schemas.microsoft.com/office/drawing/2014/chart" uri="{C3380CC4-5D6E-409C-BE32-E72D297353CC}">
              <c16:uniqueId val="{00000003-D77F-4279-B322-8BAD20E2ACD0}"/>
            </c:ext>
          </c:extLst>
        </c:ser>
        <c:ser>
          <c:idx val="5"/>
          <c:order val="5"/>
          <c:tx>
            <c:strRef>
              <c:f>'WFH percent job'!$A$37</c:f>
              <c:strCache>
                <c:ptCount val="1"/>
                <c:pt idx="0">
                  <c:v>Production, transportation, and material moving occupations</c:v>
                </c:pt>
              </c:strCache>
            </c:strRef>
          </c:tx>
          <c:spPr>
            <a:solidFill>
              <a:schemeClr val="accent6"/>
            </a:solidFill>
            <a:ln>
              <a:noFill/>
            </a:ln>
            <a:effectLst/>
          </c:spPr>
          <c:invertIfNegative val="0"/>
          <c:val>
            <c:numRef>
              <c:f>'WFH percent job'!$B$37:$O$37</c:f>
              <c:numCache>
                <c:formatCode>##0.0</c:formatCode>
                <c:ptCount val="14"/>
                <c:pt idx="0">
                  <c:v>5.9</c:v>
                </c:pt>
                <c:pt idx="1">
                  <c:v>4.5</c:v>
                </c:pt>
                <c:pt idx="2">
                  <c:v>4.2</c:v>
                </c:pt>
                <c:pt idx="3">
                  <c:v>3.2</c:v>
                </c:pt>
                <c:pt idx="4">
                  <c:v>3</c:v>
                </c:pt>
                <c:pt idx="5">
                  <c:v>2.9</c:v>
                </c:pt>
                <c:pt idx="6">
                  <c:v>3</c:v>
                </c:pt>
                <c:pt idx="7">
                  <c:v>3.1</c:v>
                </c:pt>
                <c:pt idx="8">
                  <c:v>2.7</c:v>
                </c:pt>
                <c:pt idx="9">
                  <c:v>2.7</c:v>
                </c:pt>
                <c:pt idx="10" formatCode="General">
                  <c:v>2.8</c:v>
                </c:pt>
                <c:pt idx="11">
                  <c:v>2</c:v>
                </c:pt>
                <c:pt idx="12">
                  <c:v>2</c:v>
                </c:pt>
                <c:pt idx="13">
                  <c:v>1.3</c:v>
                </c:pt>
              </c:numCache>
            </c:numRef>
          </c:val>
          <c:extLst>
            <c:ext xmlns:c16="http://schemas.microsoft.com/office/drawing/2014/chart" uri="{C3380CC4-5D6E-409C-BE32-E72D297353CC}">
              <c16:uniqueId val="{00000004-D77F-4279-B322-8BAD20E2ACD0}"/>
            </c:ext>
          </c:extLst>
        </c:ser>
        <c:dLbls>
          <c:showLegendKey val="0"/>
          <c:showVal val="0"/>
          <c:showCatName val="0"/>
          <c:showSerName val="0"/>
          <c:showPercent val="0"/>
          <c:showBubbleSize val="0"/>
        </c:dLbls>
        <c:gapWidth val="219"/>
        <c:axId val="488906952"/>
        <c:axId val="488909576"/>
      </c:barChart>
      <c:lineChart>
        <c:grouping val="standard"/>
        <c:varyColors val="0"/>
        <c:ser>
          <c:idx val="6"/>
          <c:order val="0"/>
          <c:tx>
            <c:strRef>
              <c:f>'WFH percent job'!$A$7</c:f>
              <c:strCache>
                <c:ptCount val="1"/>
                <c:pt idx="0">
                  <c:v>Total, 16 years and over</c:v>
                </c:pt>
              </c:strCache>
            </c:strRef>
          </c:tx>
          <c:spPr>
            <a:ln w="28575" cap="rnd">
              <a:solidFill>
                <a:schemeClr val="accent1">
                  <a:lumMod val="60000"/>
                </a:schemeClr>
              </a:solidFill>
              <a:round/>
            </a:ln>
            <a:effectLst/>
          </c:spPr>
          <c:marker>
            <c:symbol val="none"/>
          </c:marker>
          <c:cat>
            <c:strRef>
              <c:f>'WFH percent job'!$B$4:$O$4</c:f>
              <c:strCache>
                <c:ptCount val="14"/>
                <c:pt idx="0">
                  <c:v>May-20</c:v>
                </c:pt>
                <c:pt idx="1">
                  <c:v>Jun-20</c:v>
                </c:pt>
                <c:pt idx="2">
                  <c:v>Jul-20</c:v>
                </c:pt>
                <c:pt idx="3">
                  <c:v>Aug-20</c:v>
                </c:pt>
                <c:pt idx="4">
                  <c:v>Sep-20</c:v>
                </c:pt>
                <c:pt idx="5">
                  <c:v>Oct-20</c:v>
                </c:pt>
                <c:pt idx="6">
                  <c:v>Nov-20</c:v>
                </c:pt>
                <c:pt idx="7">
                  <c:v>Dec-20</c:v>
                </c:pt>
                <c:pt idx="8">
                  <c:v>Jan-21</c:v>
                </c:pt>
                <c:pt idx="9">
                  <c:v>Feb-21</c:v>
                </c:pt>
                <c:pt idx="10">
                  <c:v>Mar-21</c:v>
                </c:pt>
                <c:pt idx="11">
                  <c:v>Apr-21</c:v>
                </c:pt>
                <c:pt idx="12">
                  <c:v>May-21</c:v>
                </c:pt>
                <c:pt idx="13">
                  <c:v>June 2021 (p)</c:v>
                </c:pt>
              </c:strCache>
            </c:strRef>
          </c:cat>
          <c:val>
            <c:numRef>
              <c:f>'WFH percent job'!$B$7:$O$7</c:f>
              <c:numCache>
                <c:formatCode>##0.0</c:formatCode>
                <c:ptCount val="14"/>
                <c:pt idx="0">
                  <c:v>35.4</c:v>
                </c:pt>
                <c:pt idx="1">
                  <c:v>31.3</c:v>
                </c:pt>
                <c:pt idx="2">
                  <c:v>26.4</c:v>
                </c:pt>
                <c:pt idx="3">
                  <c:v>24.3</c:v>
                </c:pt>
                <c:pt idx="4">
                  <c:v>22.7</c:v>
                </c:pt>
                <c:pt idx="5">
                  <c:v>21.2</c:v>
                </c:pt>
                <c:pt idx="6">
                  <c:v>21.8</c:v>
                </c:pt>
                <c:pt idx="7">
                  <c:v>23.7</c:v>
                </c:pt>
                <c:pt idx="8">
                  <c:v>23.2</c:v>
                </c:pt>
                <c:pt idx="9">
                  <c:v>22.7</c:v>
                </c:pt>
                <c:pt idx="10" formatCode="General">
                  <c:v>21</c:v>
                </c:pt>
                <c:pt idx="11">
                  <c:v>18.3</c:v>
                </c:pt>
                <c:pt idx="12">
                  <c:v>16.600000000000001</c:v>
                </c:pt>
                <c:pt idx="13">
                  <c:v>14.4</c:v>
                </c:pt>
              </c:numCache>
            </c:numRef>
          </c:val>
          <c:smooth val="0"/>
          <c:extLst>
            <c:ext xmlns:c16="http://schemas.microsoft.com/office/drawing/2014/chart" uri="{C3380CC4-5D6E-409C-BE32-E72D297353CC}">
              <c16:uniqueId val="{00000005-D77F-4279-B322-8BAD20E2ACD0}"/>
            </c:ext>
          </c:extLst>
        </c:ser>
        <c:dLbls>
          <c:showLegendKey val="0"/>
          <c:showVal val="0"/>
          <c:showCatName val="0"/>
          <c:showSerName val="0"/>
          <c:showPercent val="0"/>
          <c:showBubbleSize val="0"/>
        </c:dLbls>
        <c:marker val="1"/>
        <c:smooth val="0"/>
        <c:axId val="488906952"/>
        <c:axId val="488909576"/>
      </c:lineChart>
      <c:catAx>
        <c:axId val="48890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909576"/>
        <c:crosses val="autoZero"/>
        <c:auto val="1"/>
        <c:lblAlgn val="ctr"/>
        <c:lblOffset val="100"/>
        <c:noMultiLvlLbl val="0"/>
      </c:catAx>
      <c:valAx>
        <c:axId val="488909576"/>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906952"/>
        <c:crosses val="autoZero"/>
        <c:crossBetween val="between"/>
      </c:valAx>
      <c:spPr>
        <a:noFill/>
        <a:ln>
          <a:noFill/>
        </a:ln>
        <a:effectLst/>
      </c:spPr>
    </c:plotArea>
    <c:legend>
      <c:legendPos val="b"/>
      <c:layout>
        <c:manualLayout>
          <c:xMode val="edge"/>
          <c:yMode val="edge"/>
          <c:x val="0.12668480853524502"/>
          <c:y val="0.64314350962254463"/>
          <c:w val="0.76107261428837059"/>
          <c:h val="0.340527661186651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Job loss by type of occupation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56845809200219"/>
          <c:y val="0.10430662906656303"/>
          <c:w val="0.84000377400841508"/>
          <c:h val="0.39089670046911551"/>
        </c:manualLayout>
      </c:layout>
      <c:barChart>
        <c:barDir val="col"/>
        <c:grouping val="clustered"/>
        <c:varyColors val="0"/>
        <c:ser>
          <c:idx val="14"/>
          <c:order val="1"/>
          <c:tx>
            <c:strRef>
              <c:f>'no work job'!$A$13</c:f>
              <c:strCache>
                <c:ptCount val="1"/>
                <c:pt idx="0">
                  <c:v>Management, professional, and related occupations</c:v>
                </c:pt>
              </c:strCache>
            </c:strRef>
          </c:tx>
          <c:spPr>
            <a:solidFill>
              <a:srgbClr val="0070C0"/>
            </a:solidFill>
            <a:ln>
              <a:solidFill>
                <a:srgbClr val="0070C0"/>
              </a:solid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job'!$B$13:$O$13</c:f>
              <c:numCache>
                <c:formatCode>##0.0</c:formatCode>
                <c:ptCount val="14"/>
                <c:pt idx="0">
                  <c:v>15.2</c:v>
                </c:pt>
                <c:pt idx="1">
                  <c:v>12.7</c:v>
                </c:pt>
                <c:pt idx="2">
                  <c:v>9.6</c:v>
                </c:pt>
                <c:pt idx="3">
                  <c:v>7.4</c:v>
                </c:pt>
                <c:pt idx="4">
                  <c:v>6</c:v>
                </c:pt>
                <c:pt idx="5">
                  <c:v>4.5</c:v>
                </c:pt>
                <c:pt idx="6">
                  <c:v>4.9000000000000004</c:v>
                </c:pt>
                <c:pt idx="7">
                  <c:v>4.8</c:v>
                </c:pt>
                <c:pt idx="8">
                  <c:v>4.4000000000000004</c:v>
                </c:pt>
                <c:pt idx="9">
                  <c:v>3.9</c:v>
                </c:pt>
                <c:pt idx="10">
                  <c:v>3.7</c:v>
                </c:pt>
                <c:pt idx="11">
                  <c:v>2.8</c:v>
                </c:pt>
                <c:pt idx="12">
                  <c:v>2.7</c:v>
                </c:pt>
                <c:pt idx="13">
                  <c:v>2.1</c:v>
                </c:pt>
              </c:numCache>
            </c:numRef>
          </c:val>
          <c:extLst>
            <c:ext xmlns:c16="http://schemas.microsoft.com/office/drawing/2014/chart" uri="{C3380CC4-5D6E-409C-BE32-E72D297353CC}">
              <c16:uniqueId val="{00000000-7ACC-48EC-BADD-4E2A2ECAEC29}"/>
            </c:ext>
          </c:extLst>
        </c:ser>
        <c:ser>
          <c:idx val="15"/>
          <c:order val="2"/>
          <c:tx>
            <c:strRef>
              <c:f>'no work job'!$A$26</c:f>
              <c:strCache>
                <c:ptCount val="1"/>
                <c:pt idx="0">
                  <c:v>Service occupations</c:v>
                </c:pt>
              </c:strCache>
            </c:strRef>
          </c:tx>
          <c:spPr>
            <a:solidFill>
              <a:schemeClr val="bg1">
                <a:lumMod val="65000"/>
              </a:schemeClr>
            </a:solidFill>
            <a:ln>
              <a:no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job'!$B$26:$O$26</c:f>
              <c:numCache>
                <c:formatCode>##0.0</c:formatCode>
                <c:ptCount val="14"/>
                <c:pt idx="0">
                  <c:v>32.5</c:v>
                </c:pt>
                <c:pt idx="1">
                  <c:v>27.4</c:v>
                </c:pt>
                <c:pt idx="2">
                  <c:v>19.600000000000001</c:v>
                </c:pt>
                <c:pt idx="3">
                  <c:v>14.6</c:v>
                </c:pt>
                <c:pt idx="4">
                  <c:v>12.2</c:v>
                </c:pt>
                <c:pt idx="5">
                  <c:v>9.3000000000000007</c:v>
                </c:pt>
                <c:pt idx="6">
                  <c:v>9.5</c:v>
                </c:pt>
                <c:pt idx="7">
                  <c:v>11.2</c:v>
                </c:pt>
                <c:pt idx="8">
                  <c:v>9.8000000000000007</c:v>
                </c:pt>
                <c:pt idx="9">
                  <c:v>9.1</c:v>
                </c:pt>
                <c:pt idx="10">
                  <c:v>6.9</c:v>
                </c:pt>
                <c:pt idx="11">
                  <c:v>5.8</c:v>
                </c:pt>
                <c:pt idx="12">
                  <c:v>4</c:v>
                </c:pt>
                <c:pt idx="13">
                  <c:v>2.9</c:v>
                </c:pt>
              </c:numCache>
            </c:numRef>
          </c:val>
          <c:extLst>
            <c:ext xmlns:c16="http://schemas.microsoft.com/office/drawing/2014/chart" uri="{C3380CC4-5D6E-409C-BE32-E72D297353CC}">
              <c16:uniqueId val="{00000001-7ACC-48EC-BADD-4E2A2ECAEC29}"/>
            </c:ext>
          </c:extLst>
        </c:ser>
        <c:ser>
          <c:idx val="16"/>
          <c:order val="3"/>
          <c:tx>
            <c:strRef>
              <c:f>'no work job'!$A$32</c:f>
              <c:strCache>
                <c:ptCount val="1"/>
                <c:pt idx="0">
                  <c:v>Sales and office occupations</c:v>
                </c:pt>
              </c:strCache>
            </c:strRef>
          </c:tx>
          <c:spPr>
            <a:solidFill>
              <a:schemeClr val="accent4"/>
            </a:solidFill>
            <a:ln>
              <a:no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job'!$B$32:$O$32</c:f>
              <c:numCache>
                <c:formatCode>##0.0</c:formatCode>
                <c:ptCount val="14"/>
                <c:pt idx="0">
                  <c:v>19.399999999999999</c:v>
                </c:pt>
                <c:pt idx="1">
                  <c:v>15.8</c:v>
                </c:pt>
                <c:pt idx="2">
                  <c:v>11.2</c:v>
                </c:pt>
                <c:pt idx="3">
                  <c:v>8.4</c:v>
                </c:pt>
                <c:pt idx="4">
                  <c:v>6</c:v>
                </c:pt>
                <c:pt idx="5">
                  <c:v>4.9000000000000004</c:v>
                </c:pt>
                <c:pt idx="6">
                  <c:v>4.7</c:v>
                </c:pt>
                <c:pt idx="7">
                  <c:v>4.9000000000000004</c:v>
                </c:pt>
                <c:pt idx="8">
                  <c:v>5</c:v>
                </c:pt>
                <c:pt idx="9">
                  <c:v>4.5999999999999996</c:v>
                </c:pt>
                <c:pt idx="10">
                  <c:v>3.9</c:v>
                </c:pt>
                <c:pt idx="11">
                  <c:v>3</c:v>
                </c:pt>
                <c:pt idx="12">
                  <c:v>2.4</c:v>
                </c:pt>
                <c:pt idx="13">
                  <c:v>1.9</c:v>
                </c:pt>
              </c:numCache>
            </c:numRef>
          </c:val>
          <c:extLst>
            <c:ext xmlns:c16="http://schemas.microsoft.com/office/drawing/2014/chart" uri="{C3380CC4-5D6E-409C-BE32-E72D297353CC}">
              <c16:uniqueId val="{00000002-7ACC-48EC-BADD-4E2A2ECAEC29}"/>
            </c:ext>
          </c:extLst>
        </c:ser>
        <c:ser>
          <c:idx val="17"/>
          <c:order val="4"/>
          <c:tx>
            <c:strRef>
              <c:f>'no work job'!$A$35</c:f>
              <c:strCache>
                <c:ptCount val="1"/>
                <c:pt idx="0">
                  <c:v>Natural resources, construction, and maintenance occupations</c:v>
                </c:pt>
              </c:strCache>
            </c:strRef>
          </c:tx>
          <c:spPr>
            <a:solidFill>
              <a:srgbClr val="0070C0"/>
            </a:solidFill>
            <a:ln>
              <a:no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job'!$B$35:$O$35</c:f>
              <c:numCache>
                <c:formatCode>##0.0</c:formatCode>
                <c:ptCount val="14"/>
                <c:pt idx="0">
                  <c:v>23</c:v>
                </c:pt>
                <c:pt idx="1">
                  <c:v>17.8</c:v>
                </c:pt>
                <c:pt idx="2">
                  <c:v>12.2</c:v>
                </c:pt>
                <c:pt idx="3">
                  <c:v>11.4</c:v>
                </c:pt>
                <c:pt idx="4">
                  <c:v>6.6</c:v>
                </c:pt>
                <c:pt idx="5">
                  <c:v>5.4</c:v>
                </c:pt>
                <c:pt idx="6">
                  <c:v>6.2</c:v>
                </c:pt>
                <c:pt idx="7">
                  <c:v>7.2</c:v>
                </c:pt>
                <c:pt idx="8">
                  <c:v>6.3</c:v>
                </c:pt>
                <c:pt idx="9">
                  <c:v>6.4</c:v>
                </c:pt>
                <c:pt idx="10">
                  <c:v>5.8</c:v>
                </c:pt>
                <c:pt idx="11">
                  <c:v>4.3</c:v>
                </c:pt>
                <c:pt idx="12">
                  <c:v>3.3</c:v>
                </c:pt>
                <c:pt idx="13">
                  <c:v>2.2000000000000002</c:v>
                </c:pt>
              </c:numCache>
            </c:numRef>
          </c:val>
          <c:extLst>
            <c:ext xmlns:c16="http://schemas.microsoft.com/office/drawing/2014/chart" uri="{C3380CC4-5D6E-409C-BE32-E72D297353CC}">
              <c16:uniqueId val="{00000003-7ACC-48EC-BADD-4E2A2ECAEC29}"/>
            </c:ext>
          </c:extLst>
        </c:ser>
        <c:ser>
          <c:idx val="18"/>
          <c:order val="5"/>
          <c:tx>
            <c:strRef>
              <c:f>'no work job'!$A$39</c:f>
              <c:strCache>
                <c:ptCount val="1"/>
                <c:pt idx="0">
                  <c:v>Production, transportation, and material moving occupations</c:v>
                </c:pt>
              </c:strCache>
            </c:strRef>
          </c:tx>
          <c:spPr>
            <a:solidFill>
              <a:srgbClr val="00B050"/>
            </a:solidFill>
            <a:ln>
              <a:no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job'!$B$39:$O$39</c:f>
              <c:numCache>
                <c:formatCode>##0.0</c:formatCode>
                <c:ptCount val="14"/>
                <c:pt idx="0">
                  <c:v>22.3</c:v>
                </c:pt>
                <c:pt idx="1">
                  <c:v>15.8</c:v>
                </c:pt>
                <c:pt idx="2">
                  <c:v>11.1</c:v>
                </c:pt>
                <c:pt idx="3">
                  <c:v>8.1</c:v>
                </c:pt>
                <c:pt idx="4">
                  <c:v>6.8</c:v>
                </c:pt>
                <c:pt idx="5">
                  <c:v>4.8</c:v>
                </c:pt>
                <c:pt idx="6">
                  <c:v>5.3</c:v>
                </c:pt>
                <c:pt idx="7">
                  <c:v>5.6</c:v>
                </c:pt>
                <c:pt idx="8">
                  <c:v>4.9000000000000004</c:v>
                </c:pt>
                <c:pt idx="9">
                  <c:v>4.5</c:v>
                </c:pt>
                <c:pt idx="10">
                  <c:v>3.7</c:v>
                </c:pt>
                <c:pt idx="11">
                  <c:v>2.8</c:v>
                </c:pt>
                <c:pt idx="12">
                  <c:v>2.6</c:v>
                </c:pt>
                <c:pt idx="13">
                  <c:v>1.7</c:v>
                </c:pt>
              </c:numCache>
            </c:numRef>
          </c:val>
          <c:extLst>
            <c:ext xmlns:c16="http://schemas.microsoft.com/office/drawing/2014/chart" uri="{C3380CC4-5D6E-409C-BE32-E72D297353CC}">
              <c16:uniqueId val="{00000004-7ACC-48EC-BADD-4E2A2ECAEC29}"/>
            </c:ext>
          </c:extLst>
        </c:ser>
        <c:dLbls>
          <c:showLegendKey val="0"/>
          <c:showVal val="0"/>
          <c:showCatName val="0"/>
          <c:showSerName val="0"/>
          <c:showPercent val="0"/>
          <c:showBubbleSize val="0"/>
        </c:dLbls>
        <c:gapWidth val="150"/>
        <c:axId val="556794472"/>
        <c:axId val="556795128"/>
      </c:barChart>
      <c:lineChart>
        <c:grouping val="standard"/>
        <c:varyColors val="0"/>
        <c:ser>
          <c:idx val="19"/>
          <c:order val="0"/>
          <c:tx>
            <c:strRef>
              <c:f>'no work job'!$A$9</c:f>
              <c:strCache>
                <c:ptCount val="1"/>
                <c:pt idx="0">
                  <c:v>Total, 16 years and over</c:v>
                </c:pt>
              </c:strCache>
            </c:strRef>
          </c:tx>
          <c:spPr>
            <a:ln w="28575" cap="rnd">
              <a:solidFill>
                <a:srgbClr val="002060"/>
              </a:solidFill>
              <a:round/>
            </a:ln>
            <a:effectLst/>
          </c:spPr>
          <c:marker>
            <c:symbol val="none"/>
          </c:marker>
          <c:cat>
            <c:numRef>
              <c:f>'no work job'!$B$4:$O$4</c:f>
              <c:numCache>
                <c:formatCode>mmm\-yy</c:formatCode>
                <c:ptCount val="1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numCache>
            </c:numRef>
          </c:cat>
          <c:val>
            <c:numRef>
              <c:f>'no work job'!$B$9:$O$9</c:f>
              <c:numCache>
                <c:formatCode>##0.0</c:formatCode>
                <c:ptCount val="14"/>
                <c:pt idx="0">
                  <c:v>20</c:v>
                </c:pt>
                <c:pt idx="1">
                  <c:v>16.3</c:v>
                </c:pt>
                <c:pt idx="2">
                  <c:v>11.8</c:v>
                </c:pt>
                <c:pt idx="3">
                  <c:v>9.1999999999999993</c:v>
                </c:pt>
                <c:pt idx="4">
                  <c:v>7.1</c:v>
                </c:pt>
                <c:pt idx="5">
                  <c:v>5.5</c:v>
                </c:pt>
                <c:pt idx="6">
                  <c:v>5.7</c:v>
                </c:pt>
                <c:pt idx="7">
                  <c:v>6.1</c:v>
                </c:pt>
                <c:pt idx="8">
                  <c:v>5.6</c:v>
                </c:pt>
                <c:pt idx="9">
                  <c:v>5.0999999999999996</c:v>
                </c:pt>
                <c:pt idx="10">
                  <c:v>4.4000000000000004</c:v>
                </c:pt>
                <c:pt idx="11">
                  <c:v>3.4</c:v>
                </c:pt>
                <c:pt idx="12">
                  <c:v>2.9</c:v>
                </c:pt>
                <c:pt idx="13">
                  <c:v>2.1</c:v>
                </c:pt>
              </c:numCache>
            </c:numRef>
          </c:val>
          <c:smooth val="0"/>
          <c:extLst>
            <c:ext xmlns:c16="http://schemas.microsoft.com/office/drawing/2014/chart" uri="{C3380CC4-5D6E-409C-BE32-E72D297353CC}">
              <c16:uniqueId val="{00000005-7ACC-48EC-BADD-4E2A2ECAEC29}"/>
            </c:ext>
          </c:extLst>
        </c:ser>
        <c:dLbls>
          <c:showLegendKey val="0"/>
          <c:showVal val="0"/>
          <c:showCatName val="0"/>
          <c:showSerName val="0"/>
          <c:showPercent val="0"/>
          <c:showBubbleSize val="0"/>
        </c:dLbls>
        <c:marker val="1"/>
        <c:smooth val="0"/>
        <c:axId val="556794472"/>
        <c:axId val="556795128"/>
      </c:lineChart>
      <c:dateAx>
        <c:axId val="55679447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795128"/>
        <c:crosses val="autoZero"/>
        <c:auto val="1"/>
        <c:lblOffset val="100"/>
        <c:baseTimeUnit val="months"/>
      </c:dateAx>
      <c:valAx>
        <c:axId val="5567951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794472"/>
        <c:crosses val="autoZero"/>
        <c:crossBetween val="between"/>
      </c:valAx>
      <c:spPr>
        <a:noFill/>
        <a:ln>
          <a:noFill/>
        </a:ln>
        <a:effectLst/>
      </c:spPr>
    </c:plotArea>
    <c:legend>
      <c:legendPos val="b"/>
      <c:layout>
        <c:manualLayout>
          <c:xMode val="edge"/>
          <c:yMode val="edge"/>
          <c:x val="5.7266451595866415E-2"/>
          <c:y val="0.62948308715008705"/>
          <c:w val="0.88546682173476754"/>
          <c:h val="0.35364336811010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Unemployment rates, 2019, Washington</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Data!$A$4:$A$44</c:f>
              <c:strCache>
                <c:ptCount val="41"/>
                <c:pt idx="0">
                  <c:v>Population 16 years and over</c:v>
                </c:pt>
                <c:pt idx="1">
                  <c:v>AGE</c:v>
                </c:pt>
                <c:pt idx="2">
                  <c:v>16 to 19 years</c:v>
                </c:pt>
                <c:pt idx="3">
                  <c:v>20 to 24 years</c:v>
                </c:pt>
                <c:pt idx="4">
                  <c:v>25 to 29 years</c:v>
                </c:pt>
                <c:pt idx="5">
                  <c:v>30 to 34 years</c:v>
                </c:pt>
                <c:pt idx="6">
                  <c:v>35 to 44 years</c:v>
                </c:pt>
                <c:pt idx="7">
                  <c:v>45 to 54 years</c:v>
                </c:pt>
                <c:pt idx="8">
                  <c:v>55 to 59 years</c:v>
                </c:pt>
                <c:pt idx="9">
                  <c:v>60 to 64 years</c:v>
                </c:pt>
                <c:pt idx="10">
                  <c:v>65 to 74 years</c:v>
                </c:pt>
                <c:pt idx="11">
                  <c:v>75 years and over</c:v>
                </c:pt>
                <c:pt idx="12">
                  <c:v>RACE AND HISPANIC OR LATINO ORIGIN</c:v>
                </c:pt>
                <c:pt idx="13">
                  <c:v>White alone</c:v>
                </c:pt>
                <c:pt idx="14">
                  <c:v>Black or African American alone</c:v>
                </c:pt>
                <c:pt idx="15">
                  <c:v>American Indian and Alaska Native alone</c:v>
                </c:pt>
                <c:pt idx="16">
                  <c:v>Asian alone</c:v>
                </c:pt>
                <c:pt idx="17">
                  <c:v>Native Hawaiian and Other Pacific Islander alone</c:v>
                </c:pt>
                <c:pt idx="18">
                  <c:v>Some other race alone</c:v>
                </c:pt>
                <c:pt idx="19">
                  <c:v>Two or more races</c:v>
                </c:pt>
                <c:pt idx="20">
                  <c:v>Hispanic or Latino origin (of any race)</c:v>
                </c:pt>
                <c:pt idx="21">
                  <c:v>White alone, not Hispanic or Latino</c:v>
                </c:pt>
                <c:pt idx="22">
                  <c:v>Population 20 to 64 years</c:v>
                </c:pt>
                <c:pt idx="23">
                  <c:v>SEX</c:v>
                </c:pt>
                <c:pt idx="24">
                  <c:v>Male</c:v>
                </c:pt>
                <c:pt idx="25">
                  <c:v>Female</c:v>
                </c:pt>
                <c:pt idx="26">
                  <c:v>With own children under 18 years</c:v>
                </c:pt>
                <c:pt idx="27">
                  <c:v>With own children under 6 years only</c:v>
                </c:pt>
                <c:pt idx="28">
                  <c:v>With own children under 6 years and 6 to 17  years</c:v>
                </c:pt>
                <c:pt idx="29">
                  <c:v>With own children 6 to 17 years only</c:v>
                </c:pt>
                <c:pt idx="30">
                  <c:v>POVERTY STATUS IN THE PAST 12 MONTHS</c:v>
                </c:pt>
                <c:pt idx="31">
                  <c:v>Below poverty level</c:v>
                </c:pt>
                <c:pt idx="32">
                  <c:v>At or above the poverty level</c:v>
                </c:pt>
                <c:pt idx="33">
                  <c:v>DISABILITY STATUS</c:v>
                </c:pt>
                <c:pt idx="34">
                  <c:v>With any disability</c:v>
                </c:pt>
                <c:pt idx="35">
                  <c:v>EDUCATIONAL ATTAINMENT</c:v>
                </c:pt>
                <c:pt idx="36">
                  <c:v>Population 25 to 64 years</c:v>
                </c:pt>
                <c:pt idx="37">
                  <c:v>Less than high school graduate</c:v>
                </c:pt>
                <c:pt idx="38">
                  <c:v>High school graduate (includes equivalency)</c:v>
                </c:pt>
                <c:pt idx="39">
                  <c:v>Some college or associate's degree</c:v>
                </c:pt>
                <c:pt idx="40">
                  <c:v>Bachelor's degree or higher</c:v>
                </c:pt>
              </c:strCache>
            </c:strRef>
          </c:cat>
          <c:val>
            <c:numRef>
              <c:f>Data!$H$4:$H$44</c:f>
              <c:numCache>
                <c:formatCode>General</c:formatCode>
                <c:ptCount val="41"/>
                <c:pt idx="0" formatCode="0.00%">
                  <c:v>4.5999999999999999E-2</c:v>
                </c:pt>
                <c:pt idx="2" formatCode="0.00%">
                  <c:v>0.184</c:v>
                </c:pt>
                <c:pt idx="3" formatCode="0.00%">
                  <c:v>7.8E-2</c:v>
                </c:pt>
                <c:pt idx="4" formatCode="0.00%">
                  <c:v>4.3999999999999997E-2</c:v>
                </c:pt>
                <c:pt idx="5" formatCode="0.00%">
                  <c:v>4.2000000000000003E-2</c:v>
                </c:pt>
                <c:pt idx="6" formatCode="0.00%">
                  <c:v>3.4000000000000002E-2</c:v>
                </c:pt>
                <c:pt idx="7" formatCode="0.00%">
                  <c:v>3.5999999999999997E-2</c:v>
                </c:pt>
                <c:pt idx="8" formatCode="0.00%">
                  <c:v>3.1E-2</c:v>
                </c:pt>
                <c:pt idx="9" formatCode="0.00%">
                  <c:v>3.2000000000000001E-2</c:v>
                </c:pt>
                <c:pt idx="10" formatCode="0.00%">
                  <c:v>2.5999999999999999E-2</c:v>
                </c:pt>
                <c:pt idx="11" formatCode="0.00%">
                  <c:v>0.04</c:v>
                </c:pt>
                <c:pt idx="13" formatCode="0.00%">
                  <c:v>4.3999999999999997E-2</c:v>
                </c:pt>
                <c:pt idx="14" formatCode="0.00%">
                  <c:v>0.06</c:v>
                </c:pt>
                <c:pt idx="15" formatCode="0.00%">
                  <c:v>8.1000000000000003E-2</c:v>
                </c:pt>
                <c:pt idx="16" formatCode="0.00%">
                  <c:v>3.5000000000000003E-2</c:v>
                </c:pt>
                <c:pt idx="17" formatCode="0.00%">
                  <c:v>4.2000000000000003E-2</c:v>
                </c:pt>
                <c:pt idx="18" formatCode="0.00%">
                  <c:v>5.7000000000000002E-2</c:v>
                </c:pt>
                <c:pt idx="19" formatCode="0.00%">
                  <c:v>6.2E-2</c:v>
                </c:pt>
                <c:pt idx="20" formatCode="0.00%">
                  <c:v>5.1999999999999998E-2</c:v>
                </c:pt>
                <c:pt idx="21" formatCode="0.00%">
                  <c:v>4.3999999999999997E-2</c:v>
                </c:pt>
                <c:pt idx="22" formatCode="0.00%">
                  <c:v>4.1000000000000002E-2</c:v>
                </c:pt>
                <c:pt idx="24" formatCode="0.00%">
                  <c:v>0.04</c:v>
                </c:pt>
                <c:pt idx="25" formatCode="0.00%">
                  <c:v>4.2000000000000003E-2</c:v>
                </c:pt>
                <c:pt idx="26" formatCode="0.00%">
                  <c:v>3.9E-2</c:v>
                </c:pt>
                <c:pt idx="27" formatCode="0.00%">
                  <c:v>4.5999999999999999E-2</c:v>
                </c:pt>
                <c:pt idx="28" formatCode="0.00%">
                  <c:v>5.7000000000000002E-2</c:v>
                </c:pt>
                <c:pt idx="29" formatCode="0.00%">
                  <c:v>3.1E-2</c:v>
                </c:pt>
                <c:pt idx="31" formatCode="0.00%">
                  <c:v>0.21199999999999999</c:v>
                </c:pt>
                <c:pt idx="32" formatCode="0.00%">
                  <c:v>3.1E-2</c:v>
                </c:pt>
                <c:pt idx="34" formatCode="0.00%">
                  <c:v>9.7000000000000003E-2</c:v>
                </c:pt>
                <c:pt idx="36" formatCode="0.00%">
                  <c:v>3.6999999999999998E-2</c:v>
                </c:pt>
                <c:pt idx="37" formatCode="0.00%">
                  <c:v>6.4000000000000001E-2</c:v>
                </c:pt>
                <c:pt idx="38" formatCode="0.00%">
                  <c:v>5.2999999999999999E-2</c:v>
                </c:pt>
                <c:pt idx="39" formatCode="0.00%">
                  <c:v>3.7999999999999999E-2</c:v>
                </c:pt>
                <c:pt idx="40" formatCode="0.00%">
                  <c:v>2.4E-2</c:v>
                </c:pt>
              </c:numCache>
            </c:numRef>
          </c:val>
          <c:extLst>
            <c:ext xmlns:c16="http://schemas.microsoft.com/office/drawing/2014/chart" uri="{C3380CC4-5D6E-409C-BE32-E72D297353CC}">
              <c16:uniqueId val="{00000000-F96C-45DA-ADA1-849ADA58F329}"/>
            </c:ext>
          </c:extLst>
        </c:ser>
        <c:dLbls>
          <c:showLegendKey val="0"/>
          <c:showVal val="0"/>
          <c:showCatName val="0"/>
          <c:showSerName val="0"/>
          <c:showPercent val="0"/>
          <c:showBubbleSize val="0"/>
        </c:dLbls>
        <c:gapWidth val="219"/>
        <c:overlap val="-27"/>
        <c:axId val="881375080"/>
        <c:axId val="881380656"/>
      </c:barChart>
      <c:catAx>
        <c:axId val="881375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1380656"/>
        <c:crosses val="autoZero"/>
        <c:auto val="1"/>
        <c:lblAlgn val="ctr"/>
        <c:lblOffset val="100"/>
        <c:tickLblSkip val="1"/>
        <c:noMultiLvlLbl val="0"/>
      </c:catAx>
      <c:valAx>
        <c:axId val="881380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1375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WFH Part</a:t>
            </a:r>
            <a:r>
              <a:rPr lang="en-US" baseline="0"/>
              <a:t> time vs full time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'WFH percent job'!$A$8</c:f>
              <c:strCache>
                <c:ptCount val="1"/>
                <c:pt idx="0">
                  <c:v>    Full-time workers</c:v>
                </c:pt>
              </c:strCache>
            </c:strRef>
          </c:tx>
          <c:spPr>
            <a:solidFill>
              <a:schemeClr val="accent2"/>
            </a:solidFill>
            <a:ln>
              <a:noFill/>
            </a:ln>
            <a:effectLst/>
          </c:spPr>
          <c:invertIfNegative val="0"/>
          <c:val>
            <c:numRef>
              <c:f>'WFH percent job'!$B$8:$O$8</c:f>
              <c:numCache>
                <c:formatCode>##0.0</c:formatCode>
                <c:ptCount val="14"/>
                <c:pt idx="0">
                  <c:v>38</c:v>
                </c:pt>
                <c:pt idx="1">
                  <c:v>33.5</c:v>
                </c:pt>
                <c:pt idx="2">
                  <c:v>28.5</c:v>
                </c:pt>
                <c:pt idx="3">
                  <c:v>26.5</c:v>
                </c:pt>
                <c:pt idx="4">
                  <c:v>24.8</c:v>
                </c:pt>
                <c:pt idx="5">
                  <c:v>23.2</c:v>
                </c:pt>
                <c:pt idx="6">
                  <c:v>23.8</c:v>
                </c:pt>
                <c:pt idx="7">
                  <c:v>25.9</c:v>
                </c:pt>
                <c:pt idx="8">
                  <c:v>25.5</c:v>
                </c:pt>
                <c:pt idx="9">
                  <c:v>24.8</c:v>
                </c:pt>
                <c:pt idx="10" formatCode="General">
                  <c:v>22.9</c:v>
                </c:pt>
                <c:pt idx="11">
                  <c:v>20</c:v>
                </c:pt>
                <c:pt idx="12">
                  <c:v>18.2</c:v>
                </c:pt>
                <c:pt idx="13">
                  <c:v>16</c:v>
                </c:pt>
              </c:numCache>
            </c:numRef>
          </c:val>
          <c:extLst>
            <c:ext xmlns:c16="http://schemas.microsoft.com/office/drawing/2014/chart" uri="{C3380CC4-5D6E-409C-BE32-E72D297353CC}">
              <c16:uniqueId val="{00000000-AD8E-42A4-BCA5-A09DF3493F7D}"/>
            </c:ext>
          </c:extLst>
        </c:ser>
        <c:ser>
          <c:idx val="2"/>
          <c:order val="2"/>
          <c:tx>
            <c:strRef>
              <c:f>'WFH percent job'!$A$9</c:f>
              <c:strCache>
                <c:ptCount val="1"/>
                <c:pt idx="0">
                  <c:v>    Part-time workers</c:v>
                </c:pt>
              </c:strCache>
            </c:strRef>
          </c:tx>
          <c:spPr>
            <a:solidFill>
              <a:schemeClr val="accent3"/>
            </a:solidFill>
            <a:ln>
              <a:noFill/>
            </a:ln>
            <a:effectLst/>
          </c:spPr>
          <c:invertIfNegative val="0"/>
          <c:val>
            <c:numRef>
              <c:f>'WFH percent job'!$B$9:$O$9</c:f>
              <c:numCache>
                <c:formatCode>##0.0</c:formatCode>
                <c:ptCount val="14"/>
                <c:pt idx="0">
                  <c:v>21</c:v>
                </c:pt>
                <c:pt idx="1">
                  <c:v>19.399999999999999</c:v>
                </c:pt>
                <c:pt idx="2">
                  <c:v>15.6</c:v>
                </c:pt>
                <c:pt idx="3">
                  <c:v>12.6</c:v>
                </c:pt>
                <c:pt idx="4">
                  <c:v>12</c:v>
                </c:pt>
                <c:pt idx="5">
                  <c:v>12.2</c:v>
                </c:pt>
                <c:pt idx="6">
                  <c:v>12.2</c:v>
                </c:pt>
                <c:pt idx="7">
                  <c:v>12.8</c:v>
                </c:pt>
                <c:pt idx="8">
                  <c:v>12</c:v>
                </c:pt>
                <c:pt idx="9">
                  <c:v>12.2</c:v>
                </c:pt>
                <c:pt idx="10" formatCode="General">
                  <c:v>11.3</c:v>
                </c:pt>
                <c:pt idx="11">
                  <c:v>9.6999999999999993</c:v>
                </c:pt>
                <c:pt idx="12">
                  <c:v>8.4</c:v>
                </c:pt>
                <c:pt idx="13">
                  <c:v>6.8</c:v>
                </c:pt>
              </c:numCache>
            </c:numRef>
          </c:val>
          <c:extLst>
            <c:ext xmlns:c16="http://schemas.microsoft.com/office/drawing/2014/chart" uri="{C3380CC4-5D6E-409C-BE32-E72D297353CC}">
              <c16:uniqueId val="{00000001-AD8E-42A4-BCA5-A09DF3493F7D}"/>
            </c:ext>
          </c:extLst>
        </c:ser>
        <c:dLbls>
          <c:showLegendKey val="0"/>
          <c:showVal val="0"/>
          <c:showCatName val="0"/>
          <c:showSerName val="0"/>
          <c:showPercent val="0"/>
          <c:showBubbleSize val="0"/>
        </c:dLbls>
        <c:gapWidth val="219"/>
        <c:overlap val="-27"/>
        <c:axId val="488910560"/>
        <c:axId val="488907608"/>
      </c:barChart>
      <c:lineChart>
        <c:grouping val="standard"/>
        <c:varyColors val="0"/>
        <c:ser>
          <c:idx val="0"/>
          <c:order val="0"/>
          <c:tx>
            <c:strRef>
              <c:f>'WFH percent job'!$A$7</c:f>
              <c:strCache>
                <c:ptCount val="1"/>
                <c:pt idx="0">
                  <c:v>Total, 16 years and over</c:v>
                </c:pt>
              </c:strCache>
            </c:strRef>
          </c:tx>
          <c:spPr>
            <a:ln w="28575" cap="rnd">
              <a:solidFill>
                <a:schemeClr val="accent1"/>
              </a:solidFill>
              <a:round/>
            </a:ln>
            <a:effectLst/>
          </c:spPr>
          <c:marker>
            <c:symbol val="none"/>
          </c:marker>
          <c:cat>
            <c:numRef>
              <c:f>'WFH percent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formatCode="[$-409]mmm\-yy;@">
                  <c:v>44317</c:v>
                </c:pt>
              </c:numCache>
            </c:numRef>
          </c:cat>
          <c:val>
            <c:numRef>
              <c:f>'WFH percent job'!$B$7:$O$7</c:f>
              <c:numCache>
                <c:formatCode>##0.0</c:formatCode>
                <c:ptCount val="14"/>
                <c:pt idx="0">
                  <c:v>35.4</c:v>
                </c:pt>
                <c:pt idx="1">
                  <c:v>31.3</c:v>
                </c:pt>
                <c:pt idx="2">
                  <c:v>26.4</c:v>
                </c:pt>
                <c:pt idx="3">
                  <c:v>24.3</c:v>
                </c:pt>
                <c:pt idx="4">
                  <c:v>22.7</c:v>
                </c:pt>
                <c:pt idx="5">
                  <c:v>21.2</c:v>
                </c:pt>
                <c:pt idx="6">
                  <c:v>21.8</c:v>
                </c:pt>
                <c:pt idx="7">
                  <c:v>23.7</c:v>
                </c:pt>
                <c:pt idx="8">
                  <c:v>23.2</c:v>
                </c:pt>
                <c:pt idx="9">
                  <c:v>22.7</c:v>
                </c:pt>
                <c:pt idx="10" formatCode="General">
                  <c:v>21</c:v>
                </c:pt>
                <c:pt idx="11">
                  <c:v>18.3</c:v>
                </c:pt>
                <c:pt idx="12">
                  <c:v>16.600000000000001</c:v>
                </c:pt>
                <c:pt idx="13">
                  <c:v>14.4</c:v>
                </c:pt>
              </c:numCache>
            </c:numRef>
          </c:val>
          <c:smooth val="0"/>
          <c:extLst>
            <c:ext xmlns:c16="http://schemas.microsoft.com/office/drawing/2014/chart" uri="{C3380CC4-5D6E-409C-BE32-E72D297353CC}">
              <c16:uniqueId val="{00000002-AD8E-42A4-BCA5-A09DF3493F7D}"/>
            </c:ext>
          </c:extLst>
        </c:ser>
        <c:dLbls>
          <c:showLegendKey val="0"/>
          <c:showVal val="0"/>
          <c:showCatName val="0"/>
          <c:showSerName val="0"/>
          <c:showPercent val="0"/>
          <c:showBubbleSize val="0"/>
        </c:dLbls>
        <c:marker val="1"/>
        <c:smooth val="0"/>
        <c:axId val="488910560"/>
        <c:axId val="488907608"/>
      </c:lineChart>
      <c:dateAx>
        <c:axId val="488910560"/>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907608"/>
        <c:crosses val="autoZero"/>
        <c:auto val="1"/>
        <c:lblOffset val="100"/>
        <c:baseTimeUnit val="months"/>
      </c:dateAx>
      <c:valAx>
        <c:axId val="4889076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910560"/>
        <c:crosses val="autoZero"/>
        <c:crossBetween val="between"/>
      </c:valAx>
      <c:spPr>
        <a:noFill/>
        <a:ln>
          <a:noFill/>
        </a:ln>
        <a:effectLst/>
      </c:spPr>
    </c:plotArea>
    <c:legend>
      <c:legendPos val="b"/>
      <c:layout>
        <c:manualLayout>
          <c:xMode val="edge"/>
          <c:yMode val="edge"/>
          <c:x val="4.7222222222222221E-2"/>
          <c:y val="0.89872630504520268"/>
          <c:w val="0.9"/>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job loss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'no work job'!$A$10</c:f>
              <c:strCache>
                <c:ptCount val="1"/>
                <c:pt idx="0">
                  <c:v>    Full-time workers</c:v>
                </c:pt>
              </c:strCache>
            </c:strRef>
          </c:tx>
          <c:spPr>
            <a:solidFill>
              <a:schemeClr val="accent2"/>
            </a:solidFill>
            <a:ln>
              <a:no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job'!$B$10:$O$10</c:f>
              <c:numCache>
                <c:formatCode>##0.0</c:formatCode>
                <c:ptCount val="14"/>
                <c:pt idx="0">
                  <c:v>17.8</c:v>
                </c:pt>
                <c:pt idx="1">
                  <c:v>14.1</c:v>
                </c:pt>
                <c:pt idx="2">
                  <c:v>10.1</c:v>
                </c:pt>
                <c:pt idx="3">
                  <c:v>7.7</c:v>
                </c:pt>
                <c:pt idx="4">
                  <c:v>5.9</c:v>
                </c:pt>
                <c:pt idx="5">
                  <c:v>4.4000000000000004</c:v>
                </c:pt>
                <c:pt idx="6">
                  <c:v>4.5</c:v>
                </c:pt>
                <c:pt idx="7">
                  <c:v>4.8</c:v>
                </c:pt>
                <c:pt idx="8">
                  <c:v>4.4000000000000004</c:v>
                </c:pt>
                <c:pt idx="9">
                  <c:v>4</c:v>
                </c:pt>
                <c:pt idx="10">
                  <c:v>3.5</c:v>
                </c:pt>
                <c:pt idx="11">
                  <c:v>2.7</c:v>
                </c:pt>
                <c:pt idx="12">
                  <c:v>2.2000000000000002</c:v>
                </c:pt>
                <c:pt idx="13">
                  <c:v>1.7</c:v>
                </c:pt>
              </c:numCache>
            </c:numRef>
          </c:val>
          <c:extLst>
            <c:ext xmlns:c16="http://schemas.microsoft.com/office/drawing/2014/chart" uri="{C3380CC4-5D6E-409C-BE32-E72D297353CC}">
              <c16:uniqueId val="{00000000-F58A-4D7C-A46E-84EF27CEF244}"/>
            </c:ext>
          </c:extLst>
        </c:ser>
        <c:ser>
          <c:idx val="2"/>
          <c:order val="2"/>
          <c:tx>
            <c:strRef>
              <c:f>'no work job'!$A$11</c:f>
              <c:strCache>
                <c:ptCount val="1"/>
                <c:pt idx="0">
                  <c:v>    Part-time workers</c:v>
                </c:pt>
              </c:strCache>
            </c:strRef>
          </c:tx>
          <c:spPr>
            <a:solidFill>
              <a:schemeClr val="accent3"/>
            </a:solidFill>
            <a:ln>
              <a:noFill/>
            </a:ln>
            <a:effectLst/>
          </c:spPr>
          <c:invertIfNegative val="0"/>
          <c:cat>
            <c:numRef>
              <c:f>'no work job'!$B$4:$N$4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 job'!$B$11:$O$11</c:f>
              <c:numCache>
                <c:formatCode>##0.0</c:formatCode>
                <c:ptCount val="14"/>
                <c:pt idx="0">
                  <c:v>32</c:v>
                </c:pt>
                <c:pt idx="1">
                  <c:v>27.8</c:v>
                </c:pt>
                <c:pt idx="2">
                  <c:v>20.8</c:v>
                </c:pt>
                <c:pt idx="3">
                  <c:v>16.899999999999999</c:v>
                </c:pt>
                <c:pt idx="4">
                  <c:v>13.1</c:v>
                </c:pt>
                <c:pt idx="5">
                  <c:v>10.8</c:v>
                </c:pt>
                <c:pt idx="6">
                  <c:v>11.6</c:v>
                </c:pt>
                <c:pt idx="7">
                  <c:v>12.6</c:v>
                </c:pt>
                <c:pt idx="8">
                  <c:v>11.6</c:v>
                </c:pt>
                <c:pt idx="9">
                  <c:v>10.5</c:v>
                </c:pt>
                <c:pt idx="10">
                  <c:v>8.8000000000000007</c:v>
                </c:pt>
                <c:pt idx="11">
                  <c:v>7.3</c:v>
                </c:pt>
                <c:pt idx="12">
                  <c:v>6.2</c:v>
                </c:pt>
                <c:pt idx="13">
                  <c:v>4.2</c:v>
                </c:pt>
              </c:numCache>
            </c:numRef>
          </c:val>
          <c:extLst>
            <c:ext xmlns:c16="http://schemas.microsoft.com/office/drawing/2014/chart" uri="{C3380CC4-5D6E-409C-BE32-E72D297353CC}">
              <c16:uniqueId val="{00000001-F58A-4D7C-A46E-84EF27CEF244}"/>
            </c:ext>
          </c:extLst>
        </c:ser>
        <c:dLbls>
          <c:showLegendKey val="0"/>
          <c:showVal val="0"/>
          <c:showCatName val="0"/>
          <c:showSerName val="0"/>
          <c:showPercent val="0"/>
          <c:showBubbleSize val="0"/>
        </c:dLbls>
        <c:gapWidth val="150"/>
        <c:axId val="556790208"/>
        <c:axId val="556790536"/>
      </c:barChart>
      <c:lineChart>
        <c:grouping val="standard"/>
        <c:varyColors val="0"/>
        <c:ser>
          <c:idx val="0"/>
          <c:order val="0"/>
          <c:tx>
            <c:strRef>
              <c:f>'no work job'!$A$9</c:f>
              <c:strCache>
                <c:ptCount val="1"/>
                <c:pt idx="0">
                  <c:v>Total, 16 years and over</c:v>
                </c:pt>
              </c:strCache>
            </c:strRef>
          </c:tx>
          <c:spPr>
            <a:ln w="28575" cap="rnd">
              <a:solidFill>
                <a:schemeClr val="accent1"/>
              </a:solidFill>
              <a:round/>
            </a:ln>
            <a:effectLst/>
          </c:spPr>
          <c:marker>
            <c:symbol val="none"/>
          </c:marker>
          <c:cat>
            <c:numRef>
              <c:f>'no work job'!$B$4:$O$4</c:f>
              <c:numCache>
                <c:formatCode>mmm\-yy</c:formatCode>
                <c:ptCount val="1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numCache>
            </c:numRef>
          </c:cat>
          <c:val>
            <c:numRef>
              <c:f>'no work job'!$B$9:$O$9</c:f>
              <c:numCache>
                <c:formatCode>##0.0</c:formatCode>
                <c:ptCount val="14"/>
                <c:pt idx="0">
                  <c:v>20</c:v>
                </c:pt>
                <c:pt idx="1">
                  <c:v>16.3</c:v>
                </c:pt>
                <c:pt idx="2">
                  <c:v>11.8</c:v>
                </c:pt>
                <c:pt idx="3">
                  <c:v>9.1999999999999993</c:v>
                </c:pt>
                <c:pt idx="4">
                  <c:v>7.1</c:v>
                </c:pt>
                <c:pt idx="5">
                  <c:v>5.5</c:v>
                </c:pt>
                <c:pt idx="6">
                  <c:v>5.7</c:v>
                </c:pt>
                <c:pt idx="7">
                  <c:v>6.1</c:v>
                </c:pt>
                <c:pt idx="8">
                  <c:v>5.6</c:v>
                </c:pt>
                <c:pt idx="9">
                  <c:v>5.0999999999999996</c:v>
                </c:pt>
                <c:pt idx="10">
                  <c:v>4.4000000000000004</c:v>
                </c:pt>
                <c:pt idx="11">
                  <c:v>3.4</c:v>
                </c:pt>
                <c:pt idx="12">
                  <c:v>2.9</c:v>
                </c:pt>
                <c:pt idx="13">
                  <c:v>2.1</c:v>
                </c:pt>
              </c:numCache>
            </c:numRef>
          </c:val>
          <c:smooth val="0"/>
          <c:extLst>
            <c:ext xmlns:c16="http://schemas.microsoft.com/office/drawing/2014/chart" uri="{C3380CC4-5D6E-409C-BE32-E72D297353CC}">
              <c16:uniqueId val="{00000002-F58A-4D7C-A46E-84EF27CEF244}"/>
            </c:ext>
          </c:extLst>
        </c:ser>
        <c:dLbls>
          <c:showLegendKey val="0"/>
          <c:showVal val="0"/>
          <c:showCatName val="0"/>
          <c:showSerName val="0"/>
          <c:showPercent val="0"/>
          <c:showBubbleSize val="0"/>
        </c:dLbls>
        <c:marker val="1"/>
        <c:smooth val="0"/>
        <c:axId val="556790208"/>
        <c:axId val="556790536"/>
      </c:lineChart>
      <c:dateAx>
        <c:axId val="5567902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790536"/>
        <c:crosses val="autoZero"/>
        <c:auto val="1"/>
        <c:lblOffset val="100"/>
        <c:baseTimeUnit val="months"/>
      </c:dateAx>
      <c:valAx>
        <c:axId val="5567905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79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COVID-19 WFH </a:t>
            </a:r>
          </a:p>
          <a:p>
            <a:pPr>
              <a:defRPr/>
            </a:pPr>
            <a:r>
              <a:rPr lang="en-US"/>
              <a:t>by education level</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'WFH percent demographic'!$A$34</c:f>
              <c:strCache>
                <c:ptCount val="1"/>
                <c:pt idx="0">
                  <c:v>Total, 25 years and over</c:v>
                </c:pt>
              </c:strCache>
            </c:strRef>
          </c:tx>
          <c:spPr>
            <a:ln w="28575" cap="rnd">
              <a:solidFill>
                <a:schemeClr val="accent1"/>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demographic'!$B$34:$O$34</c:f>
              <c:numCache>
                <c:formatCode>##0.0</c:formatCode>
                <c:ptCount val="14"/>
                <c:pt idx="0">
                  <c:v>37.4</c:v>
                </c:pt>
                <c:pt idx="1">
                  <c:v>33.4</c:v>
                </c:pt>
                <c:pt idx="2">
                  <c:v>28.4</c:v>
                </c:pt>
                <c:pt idx="3">
                  <c:v>26.1</c:v>
                </c:pt>
                <c:pt idx="4">
                  <c:v>24.3</c:v>
                </c:pt>
                <c:pt idx="5">
                  <c:v>22.9</c:v>
                </c:pt>
                <c:pt idx="6">
                  <c:v>23.4</c:v>
                </c:pt>
                <c:pt idx="7">
                  <c:v>25.5</c:v>
                </c:pt>
                <c:pt idx="8">
                  <c:v>25</c:v>
                </c:pt>
                <c:pt idx="9">
                  <c:v>24.6</c:v>
                </c:pt>
                <c:pt idx="10">
                  <c:v>22.7</c:v>
                </c:pt>
                <c:pt idx="11">
                  <c:v>19.8</c:v>
                </c:pt>
                <c:pt idx="12">
                  <c:v>17.899999999999999</c:v>
                </c:pt>
                <c:pt idx="13">
                  <c:v>15.8</c:v>
                </c:pt>
              </c:numCache>
            </c:numRef>
          </c:val>
          <c:smooth val="0"/>
          <c:extLst>
            <c:ext xmlns:c16="http://schemas.microsoft.com/office/drawing/2014/chart" uri="{C3380CC4-5D6E-409C-BE32-E72D297353CC}">
              <c16:uniqueId val="{00000000-6D09-4F0E-8DAB-41F70F4CB0CB}"/>
            </c:ext>
          </c:extLst>
        </c:ser>
        <c:ser>
          <c:idx val="1"/>
          <c:order val="1"/>
          <c:tx>
            <c:strRef>
              <c:f>'WFH percent demographic'!$A$35</c:f>
              <c:strCache>
                <c:ptCount val="1"/>
                <c:pt idx="0">
                  <c:v>    Less than a high school diploma</c:v>
                </c:pt>
              </c:strCache>
            </c:strRef>
          </c:tx>
          <c:spPr>
            <a:ln w="28575" cap="rnd">
              <a:solidFill>
                <a:schemeClr val="accent2"/>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demographic'!$B$35:$O$35</c:f>
              <c:numCache>
                <c:formatCode>##0.0</c:formatCode>
                <c:ptCount val="14"/>
                <c:pt idx="0">
                  <c:v>5.2</c:v>
                </c:pt>
                <c:pt idx="1">
                  <c:v>4.8</c:v>
                </c:pt>
                <c:pt idx="2">
                  <c:v>4.2</c:v>
                </c:pt>
                <c:pt idx="3">
                  <c:v>3.1</c:v>
                </c:pt>
                <c:pt idx="4">
                  <c:v>3.6</c:v>
                </c:pt>
                <c:pt idx="5">
                  <c:v>2.5</c:v>
                </c:pt>
                <c:pt idx="6">
                  <c:v>3</c:v>
                </c:pt>
                <c:pt idx="7">
                  <c:v>3.2</c:v>
                </c:pt>
                <c:pt idx="8">
                  <c:v>2.5</c:v>
                </c:pt>
                <c:pt idx="9">
                  <c:v>3.3</c:v>
                </c:pt>
                <c:pt idx="10">
                  <c:v>3.3</c:v>
                </c:pt>
                <c:pt idx="11">
                  <c:v>2.4</c:v>
                </c:pt>
                <c:pt idx="12">
                  <c:v>2</c:v>
                </c:pt>
                <c:pt idx="13">
                  <c:v>1.3</c:v>
                </c:pt>
              </c:numCache>
            </c:numRef>
          </c:val>
          <c:smooth val="0"/>
          <c:extLst>
            <c:ext xmlns:c16="http://schemas.microsoft.com/office/drawing/2014/chart" uri="{C3380CC4-5D6E-409C-BE32-E72D297353CC}">
              <c16:uniqueId val="{00000001-6D09-4F0E-8DAB-41F70F4CB0CB}"/>
            </c:ext>
          </c:extLst>
        </c:ser>
        <c:ser>
          <c:idx val="2"/>
          <c:order val="2"/>
          <c:tx>
            <c:strRef>
              <c:f>'WFH percent demographic'!$A$36</c:f>
              <c:strCache>
                <c:ptCount val="1"/>
                <c:pt idx="0">
                  <c:v>    High school graduates, no college3</c:v>
                </c:pt>
              </c:strCache>
            </c:strRef>
          </c:tx>
          <c:spPr>
            <a:ln w="28575" cap="rnd">
              <a:solidFill>
                <a:schemeClr val="accent3"/>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demographic'!$B$36:$O$36</c:f>
              <c:numCache>
                <c:formatCode>##0.0</c:formatCode>
                <c:ptCount val="14"/>
                <c:pt idx="0">
                  <c:v>15.3</c:v>
                </c:pt>
                <c:pt idx="1">
                  <c:v>12.6</c:v>
                </c:pt>
                <c:pt idx="2">
                  <c:v>10.1</c:v>
                </c:pt>
                <c:pt idx="3">
                  <c:v>8.6</c:v>
                </c:pt>
                <c:pt idx="4">
                  <c:v>8.1</c:v>
                </c:pt>
                <c:pt idx="5">
                  <c:v>7.1</c:v>
                </c:pt>
                <c:pt idx="6">
                  <c:v>7.3</c:v>
                </c:pt>
                <c:pt idx="7">
                  <c:v>8.6</c:v>
                </c:pt>
                <c:pt idx="8">
                  <c:v>8.1</c:v>
                </c:pt>
                <c:pt idx="9">
                  <c:v>7.7</c:v>
                </c:pt>
                <c:pt idx="10">
                  <c:v>8</c:v>
                </c:pt>
                <c:pt idx="11">
                  <c:v>6.2</c:v>
                </c:pt>
                <c:pt idx="12">
                  <c:v>5.3</c:v>
                </c:pt>
                <c:pt idx="13">
                  <c:v>4.5999999999999996</c:v>
                </c:pt>
              </c:numCache>
            </c:numRef>
          </c:val>
          <c:smooth val="0"/>
          <c:extLst>
            <c:ext xmlns:c16="http://schemas.microsoft.com/office/drawing/2014/chart" uri="{C3380CC4-5D6E-409C-BE32-E72D297353CC}">
              <c16:uniqueId val="{00000002-6D09-4F0E-8DAB-41F70F4CB0CB}"/>
            </c:ext>
          </c:extLst>
        </c:ser>
        <c:ser>
          <c:idx val="3"/>
          <c:order val="3"/>
          <c:tx>
            <c:strRef>
              <c:f>'WFH percent demographic'!$A$37</c:f>
              <c:strCache>
                <c:ptCount val="1"/>
                <c:pt idx="0">
                  <c:v>    Some college or associate degree</c:v>
                </c:pt>
              </c:strCache>
            </c:strRef>
          </c:tx>
          <c:spPr>
            <a:ln w="28575" cap="rnd">
              <a:solidFill>
                <a:schemeClr val="accent4"/>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demographic'!$B$37:$O$37</c:f>
              <c:numCache>
                <c:formatCode>##0.0</c:formatCode>
                <c:ptCount val="14"/>
                <c:pt idx="0">
                  <c:v>25.1</c:v>
                </c:pt>
                <c:pt idx="1">
                  <c:v>22.3</c:v>
                </c:pt>
                <c:pt idx="2">
                  <c:v>18.899999999999999</c:v>
                </c:pt>
                <c:pt idx="3">
                  <c:v>17.2</c:v>
                </c:pt>
                <c:pt idx="4">
                  <c:v>15.5</c:v>
                </c:pt>
                <c:pt idx="5">
                  <c:v>14.7</c:v>
                </c:pt>
                <c:pt idx="6">
                  <c:v>16</c:v>
                </c:pt>
                <c:pt idx="7">
                  <c:v>16.899999999999999</c:v>
                </c:pt>
                <c:pt idx="8">
                  <c:v>16.100000000000001</c:v>
                </c:pt>
                <c:pt idx="9">
                  <c:v>15.6</c:v>
                </c:pt>
                <c:pt idx="10">
                  <c:v>14.9</c:v>
                </c:pt>
                <c:pt idx="11">
                  <c:v>12.2</c:v>
                </c:pt>
                <c:pt idx="12">
                  <c:v>10.6</c:v>
                </c:pt>
                <c:pt idx="13">
                  <c:v>9.1</c:v>
                </c:pt>
              </c:numCache>
            </c:numRef>
          </c:val>
          <c:smooth val="0"/>
          <c:extLst>
            <c:ext xmlns:c16="http://schemas.microsoft.com/office/drawing/2014/chart" uri="{C3380CC4-5D6E-409C-BE32-E72D297353CC}">
              <c16:uniqueId val="{00000003-6D09-4F0E-8DAB-41F70F4CB0CB}"/>
            </c:ext>
          </c:extLst>
        </c:ser>
        <c:ser>
          <c:idx val="4"/>
          <c:order val="4"/>
          <c:tx>
            <c:strRef>
              <c:f>'WFH percent demographic'!$A$38</c:f>
              <c:strCache>
                <c:ptCount val="1"/>
                <c:pt idx="0">
                  <c:v>    Bachelor's degree and higher4</c:v>
                </c:pt>
              </c:strCache>
            </c:strRef>
          </c:tx>
          <c:spPr>
            <a:ln w="28575" cap="rnd">
              <a:solidFill>
                <a:schemeClr val="accent5"/>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demographic'!$B$38:$O$38</c:f>
              <c:numCache>
                <c:formatCode>##0.0</c:formatCode>
                <c:ptCount val="14"/>
                <c:pt idx="0">
                  <c:v>59.6</c:v>
                </c:pt>
                <c:pt idx="1">
                  <c:v>54.1</c:v>
                </c:pt>
                <c:pt idx="2">
                  <c:v>46.5</c:v>
                </c:pt>
                <c:pt idx="3">
                  <c:v>43.6</c:v>
                </c:pt>
                <c:pt idx="4">
                  <c:v>41.5</c:v>
                </c:pt>
                <c:pt idx="5">
                  <c:v>39.799999999999997</c:v>
                </c:pt>
                <c:pt idx="6">
                  <c:v>40.1</c:v>
                </c:pt>
                <c:pt idx="7">
                  <c:v>43.1</c:v>
                </c:pt>
                <c:pt idx="8">
                  <c:v>42.5</c:v>
                </c:pt>
                <c:pt idx="9">
                  <c:v>41.4</c:v>
                </c:pt>
                <c:pt idx="10">
                  <c:v>37.6</c:v>
                </c:pt>
                <c:pt idx="11">
                  <c:v>34</c:v>
                </c:pt>
                <c:pt idx="12">
                  <c:v>31.4</c:v>
                </c:pt>
                <c:pt idx="13">
                  <c:v>28.1</c:v>
                </c:pt>
              </c:numCache>
            </c:numRef>
          </c:val>
          <c:smooth val="0"/>
          <c:extLst>
            <c:ext xmlns:c16="http://schemas.microsoft.com/office/drawing/2014/chart" uri="{C3380CC4-5D6E-409C-BE32-E72D297353CC}">
              <c16:uniqueId val="{00000004-6D09-4F0E-8DAB-41F70F4CB0CB}"/>
            </c:ext>
          </c:extLst>
        </c:ser>
        <c:ser>
          <c:idx val="5"/>
          <c:order val="5"/>
          <c:tx>
            <c:strRef>
              <c:f>'WFH percent demographic'!$A$39</c:f>
              <c:strCache>
                <c:ptCount val="1"/>
                <c:pt idx="0">
                  <c:v>      Bachelor's degree only</c:v>
                </c:pt>
              </c:strCache>
            </c:strRef>
          </c:tx>
          <c:spPr>
            <a:ln w="28575" cap="rnd">
              <a:solidFill>
                <a:schemeClr val="accent6"/>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demographic'!$B$39:$O$39</c:f>
              <c:numCache>
                <c:formatCode>##0.0</c:formatCode>
                <c:ptCount val="14"/>
                <c:pt idx="0">
                  <c:v>53.5</c:v>
                </c:pt>
                <c:pt idx="1">
                  <c:v>48</c:v>
                </c:pt>
                <c:pt idx="2">
                  <c:v>41.5</c:v>
                </c:pt>
                <c:pt idx="3">
                  <c:v>38.5</c:v>
                </c:pt>
                <c:pt idx="4">
                  <c:v>36.6</c:v>
                </c:pt>
                <c:pt idx="5">
                  <c:v>35</c:v>
                </c:pt>
                <c:pt idx="6">
                  <c:v>35.1</c:v>
                </c:pt>
                <c:pt idx="7">
                  <c:v>37.5</c:v>
                </c:pt>
                <c:pt idx="8">
                  <c:v>37.299999999999997</c:v>
                </c:pt>
                <c:pt idx="9">
                  <c:v>36.6</c:v>
                </c:pt>
                <c:pt idx="10">
                  <c:v>33.799999999999997</c:v>
                </c:pt>
                <c:pt idx="11">
                  <c:v>29.9</c:v>
                </c:pt>
                <c:pt idx="12">
                  <c:v>28.2</c:v>
                </c:pt>
                <c:pt idx="13">
                  <c:v>24.8</c:v>
                </c:pt>
              </c:numCache>
            </c:numRef>
          </c:val>
          <c:smooth val="0"/>
          <c:extLst>
            <c:ext xmlns:c16="http://schemas.microsoft.com/office/drawing/2014/chart" uri="{C3380CC4-5D6E-409C-BE32-E72D297353CC}">
              <c16:uniqueId val="{00000005-6D09-4F0E-8DAB-41F70F4CB0CB}"/>
            </c:ext>
          </c:extLst>
        </c:ser>
        <c:ser>
          <c:idx val="6"/>
          <c:order val="6"/>
          <c:tx>
            <c:strRef>
              <c:f>'WFH percent demographic'!$A$40</c:f>
              <c:strCache>
                <c:ptCount val="1"/>
                <c:pt idx="0">
                  <c:v>      Advanced degree</c:v>
                </c:pt>
              </c:strCache>
            </c:strRef>
          </c:tx>
          <c:spPr>
            <a:ln w="28575" cap="rnd">
              <a:solidFill>
                <a:schemeClr val="accent1">
                  <a:lumMod val="60000"/>
                </a:schemeClr>
              </a:solidFill>
              <a:round/>
            </a:ln>
            <a:effectLst/>
          </c:spPr>
          <c:marker>
            <c:symbol val="none"/>
          </c:marker>
          <c:cat>
            <c:numRef>
              <c:f>'WFH percent demographic'!$B$4:$N$4</c:f>
              <c:numCache>
                <c:formatCode>[$-409]mmm\-yy;@</c:formatCode>
                <c:ptCount val="13"/>
                <c:pt idx="0">
                  <c:v>43952</c:v>
                </c:pt>
                <c:pt idx="1">
                  <c:v>43983</c:v>
                </c:pt>
                <c:pt idx="2">
                  <c:v>44013</c:v>
                </c:pt>
                <c:pt idx="3">
                  <c:v>44044</c:v>
                </c:pt>
                <c:pt idx="4">
                  <c:v>44075</c:v>
                </c:pt>
                <c:pt idx="5">
                  <c:v>44105</c:v>
                </c:pt>
                <c:pt idx="6">
                  <c:v>44136</c:v>
                </c:pt>
                <c:pt idx="7">
                  <c:v>44166</c:v>
                </c:pt>
                <c:pt idx="8">
                  <c:v>44197</c:v>
                </c:pt>
                <c:pt idx="9">
                  <c:v>44228</c:v>
                </c:pt>
                <c:pt idx="10">
                  <c:v>44276</c:v>
                </c:pt>
                <c:pt idx="11">
                  <c:v>44307</c:v>
                </c:pt>
                <c:pt idx="12">
                  <c:v>44337</c:v>
                </c:pt>
              </c:numCache>
            </c:numRef>
          </c:cat>
          <c:val>
            <c:numRef>
              <c:f>'WFH percent demographic'!$B$40:$O$40</c:f>
              <c:numCache>
                <c:formatCode>##0.0</c:formatCode>
                <c:ptCount val="14"/>
                <c:pt idx="0">
                  <c:v>68.900000000000006</c:v>
                </c:pt>
                <c:pt idx="1">
                  <c:v>63.3</c:v>
                </c:pt>
                <c:pt idx="2">
                  <c:v>54.3</c:v>
                </c:pt>
                <c:pt idx="3">
                  <c:v>51.5</c:v>
                </c:pt>
                <c:pt idx="4">
                  <c:v>49.5</c:v>
                </c:pt>
                <c:pt idx="5">
                  <c:v>47.4</c:v>
                </c:pt>
                <c:pt idx="6">
                  <c:v>48</c:v>
                </c:pt>
                <c:pt idx="7">
                  <c:v>52</c:v>
                </c:pt>
                <c:pt idx="8">
                  <c:v>51.2</c:v>
                </c:pt>
                <c:pt idx="9">
                  <c:v>49.1</c:v>
                </c:pt>
                <c:pt idx="10">
                  <c:v>43.7</c:v>
                </c:pt>
                <c:pt idx="11">
                  <c:v>40.6</c:v>
                </c:pt>
                <c:pt idx="12">
                  <c:v>36.6</c:v>
                </c:pt>
                <c:pt idx="13">
                  <c:v>33.299999999999997</c:v>
                </c:pt>
              </c:numCache>
            </c:numRef>
          </c:val>
          <c:smooth val="0"/>
          <c:extLst>
            <c:ext xmlns:c16="http://schemas.microsoft.com/office/drawing/2014/chart" uri="{C3380CC4-5D6E-409C-BE32-E72D297353CC}">
              <c16:uniqueId val="{00000006-6D09-4F0E-8DAB-41F70F4CB0CB}"/>
            </c:ext>
          </c:extLst>
        </c:ser>
        <c:dLbls>
          <c:showLegendKey val="0"/>
          <c:showVal val="0"/>
          <c:showCatName val="0"/>
          <c:showSerName val="0"/>
          <c:showPercent val="0"/>
          <c:showBubbleSize val="0"/>
        </c:dLbls>
        <c:smooth val="0"/>
        <c:axId val="556884016"/>
        <c:axId val="556884344"/>
      </c:lineChart>
      <c:dateAx>
        <c:axId val="556884016"/>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6884344"/>
        <c:crosses val="autoZero"/>
        <c:auto val="1"/>
        <c:lblOffset val="100"/>
        <c:baseTimeUnit val="months"/>
      </c:dateAx>
      <c:valAx>
        <c:axId val="5568843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6884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Job loss by education level</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'no work'!$A$36</c:f>
              <c:strCache>
                <c:ptCount val="1"/>
                <c:pt idx="0">
                  <c:v>Total, 25 years and over</c:v>
                </c:pt>
              </c:strCache>
              <c:extLst xmlns:c15="http://schemas.microsoft.com/office/drawing/2012/chart"/>
            </c:strRef>
          </c:tx>
          <c:spPr>
            <a:ln w="28575" cap="rnd">
              <a:solidFill>
                <a:schemeClr val="accent1"/>
              </a:solidFill>
              <a:round/>
            </a:ln>
            <a:effectLst/>
          </c:spPr>
          <c:marker>
            <c:symbol val="none"/>
          </c:marker>
          <c:cat>
            <c:numRef>
              <c:f>'no work'!$B$4:$N$4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work'!$B$36:$L$36</c:f>
              <c:numCache>
                <c:formatCode>##0.0</c:formatCode>
                <c:ptCount val="11"/>
                <c:pt idx="0">
                  <c:v>18.7</c:v>
                </c:pt>
                <c:pt idx="1">
                  <c:v>15.1</c:v>
                </c:pt>
                <c:pt idx="2">
                  <c:v>11.9</c:v>
                </c:pt>
                <c:pt idx="3">
                  <c:v>9.3000000000000007</c:v>
                </c:pt>
                <c:pt idx="4">
                  <c:v>7.6</c:v>
                </c:pt>
                <c:pt idx="5">
                  <c:v>6</c:v>
                </c:pt>
                <c:pt idx="6">
                  <c:v>5.9</c:v>
                </c:pt>
                <c:pt idx="7">
                  <c:v>6.1</c:v>
                </c:pt>
                <c:pt idx="8">
                  <c:v>5.7</c:v>
                </c:pt>
                <c:pt idx="9">
                  <c:v>5.3</c:v>
                </c:pt>
                <c:pt idx="10">
                  <c:v>4.5999999999999996</c:v>
                </c:pt>
              </c:numCache>
            </c:numRef>
          </c:val>
          <c:smooth val="0"/>
          <c:extLst xmlns:c15="http://schemas.microsoft.com/office/drawing/2012/chart">
            <c:ext xmlns:c16="http://schemas.microsoft.com/office/drawing/2014/chart" uri="{C3380CC4-5D6E-409C-BE32-E72D297353CC}">
              <c16:uniqueId val="{00000000-7E11-4741-ACC2-B11065A73349}"/>
            </c:ext>
          </c:extLst>
        </c:ser>
        <c:ser>
          <c:idx val="1"/>
          <c:order val="1"/>
          <c:tx>
            <c:strRef>
              <c:f>'no work'!$A$37</c:f>
              <c:strCache>
                <c:ptCount val="1"/>
                <c:pt idx="0">
                  <c:v>    Less than a high school diploma</c:v>
                </c:pt>
              </c:strCache>
            </c:strRef>
          </c:tx>
          <c:spPr>
            <a:ln w="28575" cap="rnd">
              <a:solidFill>
                <a:schemeClr val="accent2"/>
              </a:solidFill>
              <a:round/>
            </a:ln>
            <a:effectLst/>
          </c:spPr>
          <c:marker>
            <c:symbol val="none"/>
          </c:marker>
          <c:cat>
            <c:numRef>
              <c:f>'no work'!$B$4:$N$4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work'!$B$37:$N$37</c:f>
              <c:numCache>
                <c:formatCode>##0.0</c:formatCode>
                <c:ptCount val="13"/>
                <c:pt idx="0">
                  <c:v>20.100000000000001</c:v>
                </c:pt>
                <c:pt idx="1">
                  <c:v>16.100000000000001</c:v>
                </c:pt>
                <c:pt idx="2">
                  <c:v>13.1</c:v>
                </c:pt>
                <c:pt idx="3">
                  <c:v>9.8000000000000007</c:v>
                </c:pt>
                <c:pt idx="4">
                  <c:v>8.1999999999999993</c:v>
                </c:pt>
                <c:pt idx="5">
                  <c:v>6.9</c:v>
                </c:pt>
                <c:pt idx="6">
                  <c:v>6.6</c:v>
                </c:pt>
                <c:pt idx="7">
                  <c:v>7.8</c:v>
                </c:pt>
                <c:pt idx="8">
                  <c:v>6.9</c:v>
                </c:pt>
                <c:pt idx="9">
                  <c:v>6.9</c:v>
                </c:pt>
                <c:pt idx="10">
                  <c:v>5.5</c:v>
                </c:pt>
                <c:pt idx="11">
                  <c:v>4.5</c:v>
                </c:pt>
                <c:pt idx="12">
                  <c:v>3.9</c:v>
                </c:pt>
              </c:numCache>
            </c:numRef>
          </c:val>
          <c:smooth val="0"/>
          <c:extLst>
            <c:ext xmlns:c16="http://schemas.microsoft.com/office/drawing/2014/chart" uri="{C3380CC4-5D6E-409C-BE32-E72D297353CC}">
              <c16:uniqueId val="{00000001-7E11-4741-ACC2-B11065A73349}"/>
            </c:ext>
          </c:extLst>
        </c:ser>
        <c:ser>
          <c:idx val="2"/>
          <c:order val="2"/>
          <c:tx>
            <c:strRef>
              <c:f>'no work'!$A$38</c:f>
              <c:strCache>
                <c:ptCount val="1"/>
                <c:pt idx="0">
                  <c:v>    High school graduates, no college2</c:v>
                </c:pt>
              </c:strCache>
            </c:strRef>
          </c:tx>
          <c:spPr>
            <a:ln w="28575" cap="rnd">
              <a:solidFill>
                <a:schemeClr val="accent3"/>
              </a:solidFill>
              <a:round/>
            </a:ln>
            <a:effectLst/>
          </c:spPr>
          <c:marker>
            <c:symbol val="none"/>
          </c:marker>
          <c:cat>
            <c:numRef>
              <c:f>'no work'!$B$4:$N$4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work'!$B$38:$N$38</c:f>
              <c:numCache>
                <c:formatCode>##0.0</c:formatCode>
                <c:ptCount val="13"/>
                <c:pt idx="0">
                  <c:v>19.600000000000001</c:v>
                </c:pt>
                <c:pt idx="1">
                  <c:v>15.4</c:v>
                </c:pt>
                <c:pt idx="2">
                  <c:v>12</c:v>
                </c:pt>
                <c:pt idx="3">
                  <c:v>9.3000000000000007</c:v>
                </c:pt>
                <c:pt idx="4">
                  <c:v>7.5</c:v>
                </c:pt>
                <c:pt idx="5">
                  <c:v>6.1</c:v>
                </c:pt>
                <c:pt idx="6">
                  <c:v>5.8</c:v>
                </c:pt>
                <c:pt idx="7">
                  <c:v>6.2</c:v>
                </c:pt>
                <c:pt idx="8">
                  <c:v>5.8</c:v>
                </c:pt>
                <c:pt idx="9">
                  <c:v>5.4</c:v>
                </c:pt>
                <c:pt idx="10">
                  <c:v>4.5999999999999996</c:v>
                </c:pt>
                <c:pt idx="11">
                  <c:v>3.8</c:v>
                </c:pt>
                <c:pt idx="12">
                  <c:v>3.4</c:v>
                </c:pt>
              </c:numCache>
            </c:numRef>
          </c:val>
          <c:smooth val="0"/>
          <c:extLst>
            <c:ext xmlns:c16="http://schemas.microsoft.com/office/drawing/2014/chart" uri="{C3380CC4-5D6E-409C-BE32-E72D297353CC}">
              <c16:uniqueId val="{00000002-7E11-4741-ACC2-B11065A73349}"/>
            </c:ext>
          </c:extLst>
        </c:ser>
        <c:ser>
          <c:idx val="3"/>
          <c:order val="3"/>
          <c:tx>
            <c:strRef>
              <c:f>'no work'!$A$39</c:f>
              <c:strCache>
                <c:ptCount val="1"/>
                <c:pt idx="0">
                  <c:v>    Some college or associate degree</c:v>
                </c:pt>
              </c:strCache>
            </c:strRef>
          </c:tx>
          <c:spPr>
            <a:ln w="28575" cap="rnd">
              <a:solidFill>
                <a:schemeClr val="accent4"/>
              </a:solidFill>
              <a:round/>
            </a:ln>
            <a:effectLst/>
          </c:spPr>
          <c:marker>
            <c:symbol val="none"/>
          </c:marker>
          <c:cat>
            <c:numRef>
              <c:f>'no work'!$B$4:$N$4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work'!$B$39:$N$39</c:f>
              <c:numCache>
                <c:formatCode>##0.0</c:formatCode>
                <c:ptCount val="13"/>
                <c:pt idx="0">
                  <c:v>21.3</c:v>
                </c:pt>
                <c:pt idx="1">
                  <c:v>17.100000000000001</c:v>
                </c:pt>
                <c:pt idx="2">
                  <c:v>13.1</c:v>
                </c:pt>
                <c:pt idx="3">
                  <c:v>10.4</c:v>
                </c:pt>
                <c:pt idx="4">
                  <c:v>8.4</c:v>
                </c:pt>
                <c:pt idx="5">
                  <c:v>6.5</c:v>
                </c:pt>
                <c:pt idx="6">
                  <c:v>6.4</c:v>
                </c:pt>
                <c:pt idx="7">
                  <c:v>6.6</c:v>
                </c:pt>
                <c:pt idx="8">
                  <c:v>6.5</c:v>
                </c:pt>
                <c:pt idx="9">
                  <c:v>5.8</c:v>
                </c:pt>
                <c:pt idx="10">
                  <c:v>4.8</c:v>
                </c:pt>
                <c:pt idx="11">
                  <c:v>4.2</c:v>
                </c:pt>
                <c:pt idx="12">
                  <c:v>3.6</c:v>
                </c:pt>
              </c:numCache>
            </c:numRef>
          </c:val>
          <c:smooth val="0"/>
          <c:extLst>
            <c:ext xmlns:c16="http://schemas.microsoft.com/office/drawing/2014/chart" uri="{C3380CC4-5D6E-409C-BE32-E72D297353CC}">
              <c16:uniqueId val="{00000003-7E11-4741-ACC2-B11065A73349}"/>
            </c:ext>
          </c:extLst>
        </c:ser>
        <c:ser>
          <c:idx val="5"/>
          <c:order val="5"/>
          <c:tx>
            <c:strRef>
              <c:f>'no work'!$A$41</c:f>
              <c:strCache>
                <c:ptCount val="1"/>
                <c:pt idx="0">
                  <c:v>      Bachelor's degree only</c:v>
                </c:pt>
              </c:strCache>
            </c:strRef>
          </c:tx>
          <c:spPr>
            <a:ln w="28575" cap="rnd">
              <a:solidFill>
                <a:schemeClr val="accent6"/>
              </a:solidFill>
              <a:round/>
            </a:ln>
            <a:effectLst/>
          </c:spPr>
          <c:marker>
            <c:symbol val="none"/>
          </c:marker>
          <c:cat>
            <c:numRef>
              <c:f>'no work'!$B$4:$N$4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work'!$B$41:$N$41</c:f>
              <c:numCache>
                <c:formatCode>##0.0</c:formatCode>
                <c:ptCount val="13"/>
                <c:pt idx="0">
                  <c:v>17.399999999999999</c:v>
                </c:pt>
                <c:pt idx="1">
                  <c:v>14.4</c:v>
                </c:pt>
                <c:pt idx="2">
                  <c:v>11.6</c:v>
                </c:pt>
                <c:pt idx="3">
                  <c:v>9.4</c:v>
                </c:pt>
                <c:pt idx="4">
                  <c:v>7.6</c:v>
                </c:pt>
                <c:pt idx="5">
                  <c:v>6</c:v>
                </c:pt>
                <c:pt idx="6">
                  <c:v>6</c:v>
                </c:pt>
                <c:pt idx="7">
                  <c:v>5.7</c:v>
                </c:pt>
                <c:pt idx="8">
                  <c:v>5.2</c:v>
                </c:pt>
                <c:pt idx="9">
                  <c:v>4.9000000000000004</c:v>
                </c:pt>
                <c:pt idx="10">
                  <c:v>4.5</c:v>
                </c:pt>
                <c:pt idx="11">
                  <c:v>3.4</c:v>
                </c:pt>
                <c:pt idx="12">
                  <c:v>2.7</c:v>
                </c:pt>
              </c:numCache>
            </c:numRef>
          </c:val>
          <c:smooth val="0"/>
          <c:extLst>
            <c:ext xmlns:c16="http://schemas.microsoft.com/office/drawing/2014/chart" uri="{C3380CC4-5D6E-409C-BE32-E72D297353CC}">
              <c16:uniqueId val="{00000004-7E11-4741-ACC2-B11065A73349}"/>
            </c:ext>
          </c:extLst>
        </c:ser>
        <c:ser>
          <c:idx val="6"/>
          <c:order val="6"/>
          <c:tx>
            <c:strRef>
              <c:f>'no work'!$A$42</c:f>
              <c:strCache>
                <c:ptCount val="1"/>
                <c:pt idx="0">
                  <c:v>      Advanced degree</c:v>
                </c:pt>
              </c:strCache>
            </c:strRef>
          </c:tx>
          <c:spPr>
            <a:ln w="28575" cap="rnd">
              <a:solidFill>
                <a:schemeClr val="accent1">
                  <a:lumMod val="60000"/>
                </a:schemeClr>
              </a:solidFill>
              <a:round/>
            </a:ln>
            <a:effectLst/>
          </c:spPr>
          <c:marker>
            <c:symbol val="none"/>
          </c:marker>
          <c:cat>
            <c:numRef>
              <c:f>'no work'!$B$4:$N$4</c:f>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f>'no work'!$B$42:$N$42</c:f>
              <c:numCache>
                <c:formatCode>##0.0</c:formatCode>
                <c:ptCount val="13"/>
                <c:pt idx="0">
                  <c:v>13.7</c:v>
                </c:pt>
                <c:pt idx="1">
                  <c:v>11.4</c:v>
                </c:pt>
                <c:pt idx="2">
                  <c:v>9.1</c:v>
                </c:pt>
                <c:pt idx="3">
                  <c:v>6.8</c:v>
                </c:pt>
                <c:pt idx="4">
                  <c:v>5.7</c:v>
                </c:pt>
                <c:pt idx="5">
                  <c:v>4.4000000000000004</c:v>
                </c:pt>
                <c:pt idx="6">
                  <c:v>4.5</c:v>
                </c:pt>
                <c:pt idx="7">
                  <c:v>4.8</c:v>
                </c:pt>
                <c:pt idx="8">
                  <c:v>4.2</c:v>
                </c:pt>
                <c:pt idx="9">
                  <c:v>4</c:v>
                </c:pt>
                <c:pt idx="10">
                  <c:v>3.5</c:v>
                </c:pt>
                <c:pt idx="11">
                  <c:v>2.5</c:v>
                </c:pt>
                <c:pt idx="12">
                  <c:v>2.2999999999999998</c:v>
                </c:pt>
              </c:numCache>
            </c:numRef>
          </c:val>
          <c:smooth val="0"/>
          <c:extLst>
            <c:ext xmlns:c16="http://schemas.microsoft.com/office/drawing/2014/chart" uri="{C3380CC4-5D6E-409C-BE32-E72D297353CC}">
              <c16:uniqueId val="{00000005-7E11-4741-ACC2-B11065A73349}"/>
            </c:ext>
          </c:extLst>
        </c:ser>
        <c:dLbls>
          <c:showLegendKey val="0"/>
          <c:showVal val="0"/>
          <c:showCatName val="0"/>
          <c:showSerName val="0"/>
          <c:showPercent val="0"/>
          <c:showBubbleSize val="0"/>
        </c:dLbls>
        <c:smooth val="0"/>
        <c:axId val="626561704"/>
        <c:axId val="556889920"/>
        <c:extLst>
          <c:ext xmlns:c15="http://schemas.microsoft.com/office/drawing/2012/chart" uri="{02D57815-91ED-43cb-92C2-25804820EDAC}">
            <c15:filteredLineSeries>
              <c15:ser>
                <c:idx val="4"/>
                <c:order val="4"/>
                <c:tx>
                  <c:strRef>
                    <c:extLst>
                      <c:ext uri="{02D57815-91ED-43cb-92C2-25804820EDAC}">
                        <c15:formulaRef>
                          <c15:sqref>'no work'!$A$40</c15:sqref>
                        </c15:formulaRef>
                      </c:ext>
                    </c:extLst>
                    <c:strCache>
                      <c:ptCount val="1"/>
                      <c:pt idx="0">
                        <c:v>    Bachelor's degree and higher3</c:v>
                      </c:pt>
                    </c:strCache>
                  </c:strRef>
                </c:tx>
                <c:spPr>
                  <a:ln w="28575" cap="rnd">
                    <a:solidFill>
                      <a:schemeClr val="accent5"/>
                    </a:solidFill>
                    <a:round/>
                  </a:ln>
                  <a:effectLst/>
                </c:spPr>
                <c:marker>
                  <c:symbol val="none"/>
                </c:marker>
                <c:cat>
                  <c:numRef>
                    <c:extLst>
                      <c:ext uri="{02D57815-91ED-43cb-92C2-25804820EDAC}">
                        <c15:formulaRef>
                          <c15:sqref>'no work'!$B$4:$N$4</c15:sqref>
                        </c15:formulaRef>
                      </c:ext>
                    </c:extLst>
                    <c:numCache>
                      <c:formatCode>mmm\-yy</c:formatCode>
                      <c:ptCount val="13"/>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numCache>
                  </c:numRef>
                </c:cat>
                <c:val>
                  <c:numRef>
                    <c:extLst>
                      <c:ext uri="{02D57815-91ED-43cb-92C2-25804820EDAC}">
                        <c15:formulaRef>
                          <c15:sqref>'no work'!$B$40:$J$40</c15:sqref>
                        </c15:formulaRef>
                      </c:ext>
                    </c:extLst>
                    <c:numCache>
                      <c:formatCode>##0.0</c:formatCode>
                      <c:ptCount val="9"/>
                      <c:pt idx="0">
                        <c:v>16</c:v>
                      </c:pt>
                      <c:pt idx="1">
                        <c:v>13.2</c:v>
                      </c:pt>
                      <c:pt idx="2">
                        <c:v>10.6</c:v>
                      </c:pt>
                      <c:pt idx="3">
                        <c:v>8.4</c:v>
                      </c:pt>
                      <c:pt idx="4">
                        <c:v>6.9</c:v>
                      </c:pt>
                      <c:pt idx="5">
                        <c:v>5.4</c:v>
                      </c:pt>
                      <c:pt idx="6">
                        <c:v>5.4</c:v>
                      </c:pt>
                      <c:pt idx="7">
                        <c:v>5.4</c:v>
                      </c:pt>
                      <c:pt idx="8">
                        <c:v>4.8</c:v>
                      </c:pt>
                    </c:numCache>
                  </c:numRef>
                </c:val>
                <c:smooth val="0"/>
                <c:extLst>
                  <c:ext xmlns:c16="http://schemas.microsoft.com/office/drawing/2014/chart" uri="{C3380CC4-5D6E-409C-BE32-E72D297353CC}">
                    <c16:uniqueId val="{00000006-7E11-4741-ACC2-B11065A73349}"/>
                  </c:ext>
                </c:extLst>
              </c15:ser>
            </c15:filteredLineSeries>
          </c:ext>
        </c:extLst>
      </c:lineChart>
      <c:dateAx>
        <c:axId val="62656170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6889920"/>
        <c:crosses val="autoZero"/>
        <c:auto val="1"/>
        <c:lblOffset val="100"/>
        <c:baseTimeUnit val="months"/>
      </c:dateAx>
      <c:valAx>
        <c:axId val="5568899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6561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Sheet1!$E$362</c:f>
              <c:strCache>
                <c:ptCount val="1"/>
                <c:pt idx="0">
                  <c:v>Washington State</c:v>
                </c:pt>
              </c:strCache>
            </c:strRef>
          </c:tx>
          <c:spPr>
            <a:ln w="38100" cap="rnd">
              <a:solidFill>
                <a:srgbClr val="003366"/>
              </a:solidFill>
              <a:round/>
            </a:ln>
            <a:effectLst/>
          </c:spPr>
          <c:marker>
            <c:symbol val="none"/>
          </c:marker>
          <c:cat>
            <c:numRef>
              <c:f>Sheet1!$B$363:$B$382</c:f>
              <c:numCache>
                <c:formatCode>[$-409]mmm\-yy;@</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Sheet1!$E$363:$E$382</c:f>
              <c:numCache>
                <c:formatCode>0.0%</c:formatCode>
                <c:ptCount val="20"/>
                <c:pt idx="0">
                  <c:v>0.99863454043751598</c:v>
                </c:pt>
                <c:pt idx="1">
                  <c:v>1</c:v>
                </c:pt>
                <c:pt idx="2">
                  <c:v>0.99368474952351149</c:v>
                </c:pt>
                <c:pt idx="3">
                  <c:v>0.88331010155605494</c:v>
                </c:pt>
                <c:pt idx="4">
                  <c:v>0.88018092339202914</c:v>
                </c:pt>
                <c:pt idx="5">
                  <c:v>0.90390578329018856</c:v>
                </c:pt>
                <c:pt idx="6">
                  <c:v>0.91497169516115262</c:v>
                </c:pt>
                <c:pt idx="7">
                  <c:v>0.92353426450089604</c:v>
                </c:pt>
                <c:pt idx="8">
                  <c:v>0.92706170170397972</c:v>
                </c:pt>
                <c:pt idx="9">
                  <c:v>0.92882542030552162</c:v>
                </c:pt>
                <c:pt idx="10">
                  <c:v>0.93098739794612129</c:v>
                </c:pt>
                <c:pt idx="11">
                  <c:v>0.92839871419224529</c:v>
                </c:pt>
                <c:pt idx="12">
                  <c:v>0.9307029272039371</c:v>
                </c:pt>
                <c:pt idx="13">
                  <c:v>0.93644923619605724</c:v>
                </c:pt>
                <c:pt idx="14">
                  <c:v>0.94324808693425877</c:v>
                </c:pt>
                <c:pt idx="15">
                  <c:v>0.94700310073108984</c:v>
                </c:pt>
                <c:pt idx="16">
                  <c:v>0.94959178448496573</c:v>
                </c:pt>
                <c:pt idx="17">
                  <c:v>0.95687423548488038</c:v>
                </c:pt>
                <c:pt idx="18">
                  <c:v>0.96378687451995559</c:v>
                </c:pt>
                <c:pt idx="19">
                  <c:v>0.9685659829886496</c:v>
                </c:pt>
              </c:numCache>
            </c:numRef>
          </c:val>
          <c:smooth val="0"/>
          <c:extLst>
            <c:ext xmlns:c16="http://schemas.microsoft.com/office/drawing/2014/chart" uri="{C3380CC4-5D6E-409C-BE32-E72D297353CC}">
              <c16:uniqueId val="{00000000-D909-49F1-874E-DEE88A89AEC8}"/>
            </c:ext>
          </c:extLst>
        </c:ser>
        <c:ser>
          <c:idx val="1"/>
          <c:order val="1"/>
          <c:tx>
            <c:strRef>
              <c:f>Sheet1!$F$362</c:f>
              <c:strCache>
                <c:ptCount val="1"/>
                <c:pt idx="0">
                  <c:v>Whatcom County</c:v>
                </c:pt>
              </c:strCache>
            </c:strRef>
          </c:tx>
          <c:spPr>
            <a:ln w="38100" cap="rnd">
              <a:solidFill>
                <a:srgbClr val="CC6600"/>
              </a:solidFill>
              <a:round/>
            </a:ln>
            <a:effectLst/>
          </c:spPr>
          <c:marker>
            <c:symbol val="none"/>
          </c:marker>
          <c:cat>
            <c:numRef>
              <c:f>Sheet1!$B$363:$B$382</c:f>
              <c:numCache>
                <c:formatCode>[$-409]mmm\-yy;@</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Sheet1!$F$363:$F$382</c:f>
              <c:numCache>
                <c:formatCode>0.0%</c:formatCode>
                <c:ptCount val="20"/>
                <c:pt idx="0">
                  <c:v>0.99691040164778577</c:v>
                </c:pt>
                <c:pt idx="1">
                  <c:v>1</c:v>
                </c:pt>
                <c:pt idx="2">
                  <c:v>0.9927909371781668</c:v>
                </c:pt>
                <c:pt idx="3">
                  <c:v>0.84654994850669418</c:v>
                </c:pt>
                <c:pt idx="4">
                  <c:v>0.84860968074150356</c:v>
                </c:pt>
                <c:pt idx="5">
                  <c:v>0.88156539649845522</c:v>
                </c:pt>
                <c:pt idx="6">
                  <c:v>0.89289392378990728</c:v>
                </c:pt>
                <c:pt idx="7">
                  <c:v>0.90216271884654997</c:v>
                </c:pt>
                <c:pt idx="8">
                  <c:v>0.91349124613800203</c:v>
                </c:pt>
                <c:pt idx="9">
                  <c:v>0.89186405767250254</c:v>
                </c:pt>
                <c:pt idx="10">
                  <c:v>0.898043254376931</c:v>
                </c:pt>
                <c:pt idx="11">
                  <c:v>0.89495365602471677</c:v>
                </c:pt>
                <c:pt idx="12">
                  <c:v>0.89701338825952626</c:v>
                </c:pt>
                <c:pt idx="13">
                  <c:v>0.90731204943357369</c:v>
                </c:pt>
                <c:pt idx="14">
                  <c:v>0.91349124613800203</c:v>
                </c:pt>
                <c:pt idx="15">
                  <c:v>0.91967044284243049</c:v>
                </c:pt>
                <c:pt idx="16">
                  <c:v>0.92790937178166844</c:v>
                </c:pt>
                <c:pt idx="17">
                  <c:v>0.92893923789907307</c:v>
                </c:pt>
                <c:pt idx="18">
                  <c:v>0.93408856848609678</c:v>
                </c:pt>
                <c:pt idx="19">
                  <c:v>0.93614830072090627</c:v>
                </c:pt>
              </c:numCache>
            </c:numRef>
          </c:val>
          <c:smooth val="0"/>
          <c:extLst>
            <c:ext xmlns:c16="http://schemas.microsoft.com/office/drawing/2014/chart" uri="{C3380CC4-5D6E-409C-BE32-E72D297353CC}">
              <c16:uniqueId val="{00000001-D909-49F1-874E-DEE88A89AEC8}"/>
            </c:ext>
          </c:extLst>
        </c:ser>
        <c:dLbls>
          <c:showLegendKey val="0"/>
          <c:showVal val="0"/>
          <c:showCatName val="0"/>
          <c:showSerName val="0"/>
          <c:showPercent val="0"/>
          <c:showBubbleSize val="0"/>
        </c:dLbls>
        <c:smooth val="0"/>
        <c:axId val="674668328"/>
        <c:axId val="674669640"/>
      </c:lineChart>
      <c:dateAx>
        <c:axId val="674668328"/>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74669640"/>
        <c:crosses val="autoZero"/>
        <c:auto val="1"/>
        <c:lblOffset val="100"/>
        <c:baseTimeUnit val="months"/>
      </c:dateAx>
      <c:valAx>
        <c:axId val="674669640"/>
        <c:scaling>
          <c:orientation val="minMax"/>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74668328"/>
        <c:crosses val="autoZero"/>
        <c:crossBetween val="between"/>
      </c:valAx>
      <c:spPr>
        <a:noFill/>
        <a:ln>
          <a:noFill/>
        </a:ln>
        <a:effectLst/>
      </c:spPr>
    </c:plotArea>
    <c:legend>
      <c:legendPos val="b"/>
      <c:layout>
        <c:manualLayout>
          <c:xMode val="edge"/>
          <c:yMode val="edge"/>
          <c:x val="0.41456954126629114"/>
          <c:y val="0.64210702696314526"/>
          <c:w val="0.58543045873370891"/>
          <c:h val="6.400952559228134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2"/>
          <c:order val="2"/>
          <c:tx>
            <c:strRef>
              <c:f>Urate!$F$13</c:f>
              <c:strCache>
                <c:ptCount val="1"/>
                <c:pt idx="0">
                  <c:v>Recession</c:v>
                </c:pt>
              </c:strCache>
            </c:strRef>
          </c:tx>
          <c:spPr>
            <a:solidFill>
              <a:schemeClr val="accent3"/>
            </a:solidFill>
            <a:ln>
              <a:solidFill>
                <a:schemeClr val="bg1">
                  <a:lumMod val="65000"/>
                  <a:alpha val="34000"/>
                </a:schemeClr>
              </a:solidFill>
            </a:ln>
            <a:effectLst/>
          </c:spPr>
          <c:val>
            <c:numRef>
              <c:f>Urate!$F$14:$F$189</c:f>
              <c:numCache>
                <c:formatCode>General</c:formatCode>
                <c:ptCount val="176"/>
                <c:pt idx="6">
                  <c:v>18</c:v>
                </c:pt>
                <c:pt idx="7">
                  <c:v>18</c:v>
                </c:pt>
                <c:pt idx="8">
                  <c:v>18</c:v>
                </c:pt>
                <c:pt idx="9">
                  <c:v>18</c:v>
                </c:pt>
                <c:pt idx="10">
                  <c:v>18</c:v>
                </c:pt>
                <c:pt idx="11">
                  <c:v>18</c:v>
                </c:pt>
                <c:pt idx="12">
                  <c:v>18</c:v>
                </c:pt>
                <c:pt idx="13">
                  <c:v>18</c:v>
                </c:pt>
                <c:pt idx="14">
                  <c:v>18</c:v>
                </c:pt>
                <c:pt idx="15">
                  <c:v>18</c:v>
                </c:pt>
                <c:pt idx="16">
                  <c:v>18</c:v>
                </c:pt>
                <c:pt idx="17">
                  <c:v>18</c:v>
                </c:pt>
                <c:pt idx="18">
                  <c:v>18</c:v>
                </c:pt>
                <c:pt idx="19">
                  <c:v>18</c:v>
                </c:pt>
                <c:pt idx="20">
                  <c:v>18</c:v>
                </c:pt>
                <c:pt idx="21">
                  <c:v>18</c:v>
                </c:pt>
                <c:pt idx="22">
                  <c:v>18</c:v>
                </c:pt>
                <c:pt idx="23">
                  <c:v>18</c:v>
                </c:pt>
                <c:pt idx="24">
                  <c:v>18</c:v>
                </c:pt>
                <c:pt idx="25">
                  <c:v>18</c:v>
                </c:pt>
                <c:pt idx="26">
                  <c:v>18</c:v>
                </c:pt>
                <c:pt idx="27">
                  <c:v>18</c:v>
                </c:pt>
                <c:pt idx="28">
                  <c:v>18</c:v>
                </c:pt>
                <c:pt idx="29">
                  <c:v>18</c:v>
                </c:pt>
                <c:pt idx="157">
                  <c:v>18</c:v>
                </c:pt>
                <c:pt idx="158">
                  <c:v>18</c:v>
                </c:pt>
                <c:pt idx="159">
                  <c:v>18</c:v>
                </c:pt>
              </c:numCache>
            </c:numRef>
          </c:val>
          <c:extLst>
            <c:ext xmlns:c16="http://schemas.microsoft.com/office/drawing/2014/chart" uri="{C3380CC4-5D6E-409C-BE32-E72D297353CC}">
              <c16:uniqueId val="{00000000-2A44-4C19-BAFB-E0A5D51CC224}"/>
            </c:ext>
          </c:extLst>
        </c:ser>
        <c:dLbls>
          <c:showLegendKey val="0"/>
          <c:showVal val="0"/>
          <c:showCatName val="0"/>
          <c:showSerName val="0"/>
          <c:showPercent val="0"/>
          <c:showBubbleSize val="0"/>
        </c:dLbls>
        <c:axId val="542371216"/>
        <c:axId val="542376136"/>
      </c:areaChart>
      <c:lineChart>
        <c:grouping val="standard"/>
        <c:varyColors val="0"/>
        <c:ser>
          <c:idx val="0"/>
          <c:order val="0"/>
          <c:tx>
            <c:strRef>
              <c:f>Urate!$D$13</c:f>
              <c:strCache>
                <c:ptCount val="1"/>
                <c:pt idx="0">
                  <c:v>Men</c:v>
                </c:pt>
              </c:strCache>
            </c:strRef>
          </c:tx>
          <c:spPr>
            <a:ln w="50800" cap="rnd">
              <a:solidFill>
                <a:schemeClr val="accent1"/>
              </a:solidFill>
              <a:round/>
            </a:ln>
            <a:effectLst/>
          </c:spPr>
          <c:marker>
            <c:symbol val="none"/>
          </c:marker>
          <c:cat>
            <c:numRef>
              <c:f>Urate!$B$14:$B$189</c:f>
              <c:numCache>
                <c:formatCode>General</c:formatCode>
                <c:ptCount val="176"/>
                <c:pt idx="0">
                  <c:v>2007</c:v>
                </c:pt>
                <c:pt idx="1">
                  <c:v>2007</c:v>
                </c:pt>
                <c:pt idx="2">
                  <c:v>2007</c:v>
                </c:pt>
                <c:pt idx="3">
                  <c:v>2007</c:v>
                </c:pt>
                <c:pt idx="4">
                  <c:v>2007</c:v>
                </c:pt>
                <c:pt idx="5">
                  <c:v>2007</c:v>
                </c:pt>
                <c:pt idx="6">
                  <c:v>2007</c:v>
                </c:pt>
                <c:pt idx="7">
                  <c:v>2007</c:v>
                </c:pt>
                <c:pt idx="8">
                  <c:v>2007</c:v>
                </c:pt>
                <c:pt idx="9">
                  <c:v>2007</c:v>
                </c:pt>
                <c:pt idx="10">
                  <c:v>2007</c:v>
                </c:pt>
                <c:pt idx="11">
                  <c:v>2007</c:v>
                </c:pt>
                <c:pt idx="12">
                  <c:v>2008</c:v>
                </c:pt>
                <c:pt idx="13">
                  <c:v>2008</c:v>
                </c:pt>
                <c:pt idx="14">
                  <c:v>2008</c:v>
                </c:pt>
                <c:pt idx="15">
                  <c:v>2008</c:v>
                </c:pt>
                <c:pt idx="16">
                  <c:v>2008</c:v>
                </c:pt>
                <c:pt idx="17">
                  <c:v>2008</c:v>
                </c:pt>
                <c:pt idx="18">
                  <c:v>2008</c:v>
                </c:pt>
                <c:pt idx="19">
                  <c:v>2008</c:v>
                </c:pt>
                <c:pt idx="20">
                  <c:v>2008</c:v>
                </c:pt>
                <c:pt idx="21">
                  <c:v>2008</c:v>
                </c:pt>
                <c:pt idx="22">
                  <c:v>2008</c:v>
                </c:pt>
                <c:pt idx="23">
                  <c:v>2008</c:v>
                </c:pt>
                <c:pt idx="24">
                  <c:v>2009</c:v>
                </c:pt>
                <c:pt idx="25">
                  <c:v>2009</c:v>
                </c:pt>
                <c:pt idx="26">
                  <c:v>2009</c:v>
                </c:pt>
                <c:pt idx="27">
                  <c:v>2009</c:v>
                </c:pt>
                <c:pt idx="28">
                  <c:v>2009</c:v>
                </c:pt>
                <c:pt idx="29">
                  <c:v>2009</c:v>
                </c:pt>
                <c:pt idx="30">
                  <c:v>2009</c:v>
                </c:pt>
                <c:pt idx="31">
                  <c:v>2009</c:v>
                </c:pt>
                <c:pt idx="32">
                  <c:v>2009</c:v>
                </c:pt>
                <c:pt idx="33">
                  <c:v>2009</c:v>
                </c:pt>
                <c:pt idx="34">
                  <c:v>2009</c:v>
                </c:pt>
                <c:pt idx="35">
                  <c:v>2009</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2012</c:v>
                </c:pt>
                <c:pt idx="61">
                  <c:v>2012</c:v>
                </c:pt>
                <c:pt idx="62">
                  <c:v>2012</c:v>
                </c:pt>
                <c:pt idx="63">
                  <c:v>2012</c:v>
                </c:pt>
                <c:pt idx="64">
                  <c:v>2012</c:v>
                </c:pt>
                <c:pt idx="65">
                  <c:v>2012</c:v>
                </c:pt>
                <c:pt idx="66">
                  <c:v>2012</c:v>
                </c:pt>
                <c:pt idx="67">
                  <c:v>2012</c:v>
                </c:pt>
                <c:pt idx="68">
                  <c:v>2012</c:v>
                </c:pt>
                <c:pt idx="69">
                  <c:v>2012</c:v>
                </c:pt>
                <c:pt idx="70">
                  <c:v>2012</c:v>
                </c:pt>
                <c:pt idx="71">
                  <c:v>2012</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2014</c:v>
                </c:pt>
                <c:pt idx="85">
                  <c:v>2014</c:v>
                </c:pt>
                <c:pt idx="86">
                  <c:v>2014</c:v>
                </c:pt>
                <c:pt idx="87">
                  <c:v>2014</c:v>
                </c:pt>
                <c:pt idx="88">
                  <c:v>2014</c:v>
                </c:pt>
                <c:pt idx="89">
                  <c:v>2014</c:v>
                </c:pt>
                <c:pt idx="90">
                  <c:v>2014</c:v>
                </c:pt>
                <c:pt idx="91">
                  <c:v>2014</c:v>
                </c:pt>
                <c:pt idx="92">
                  <c:v>2014</c:v>
                </c:pt>
                <c:pt idx="93">
                  <c:v>2014</c:v>
                </c:pt>
                <c:pt idx="94">
                  <c:v>2014</c:v>
                </c:pt>
                <c:pt idx="95">
                  <c:v>2014</c:v>
                </c:pt>
                <c:pt idx="96">
                  <c:v>2015</c:v>
                </c:pt>
                <c:pt idx="97">
                  <c:v>2015</c:v>
                </c:pt>
                <c:pt idx="98">
                  <c:v>2015</c:v>
                </c:pt>
                <c:pt idx="99">
                  <c:v>2015</c:v>
                </c:pt>
                <c:pt idx="100">
                  <c:v>2015</c:v>
                </c:pt>
                <c:pt idx="101">
                  <c:v>2015</c:v>
                </c:pt>
                <c:pt idx="102">
                  <c:v>2015</c:v>
                </c:pt>
                <c:pt idx="103">
                  <c:v>2015</c:v>
                </c:pt>
                <c:pt idx="104">
                  <c:v>2015</c:v>
                </c:pt>
                <c:pt idx="105">
                  <c:v>2015</c:v>
                </c:pt>
                <c:pt idx="106">
                  <c:v>2015</c:v>
                </c:pt>
                <c:pt idx="107">
                  <c:v>2015</c:v>
                </c:pt>
                <c:pt idx="108">
                  <c:v>2016</c:v>
                </c:pt>
                <c:pt idx="109">
                  <c:v>2016</c:v>
                </c:pt>
                <c:pt idx="110">
                  <c:v>2016</c:v>
                </c:pt>
                <c:pt idx="111">
                  <c:v>2016</c:v>
                </c:pt>
                <c:pt idx="112">
                  <c:v>2016</c:v>
                </c:pt>
                <c:pt idx="113">
                  <c:v>2016</c:v>
                </c:pt>
                <c:pt idx="114">
                  <c:v>2016</c:v>
                </c:pt>
                <c:pt idx="115">
                  <c:v>2016</c:v>
                </c:pt>
                <c:pt idx="116">
                  <c:v>2016</c:v>
                </c:pt>
                <c:pt idx="117">
                  <c:v>2016</c:v>
                </c:pt>
                <c:pt idx="118">
                  <c:v>2016</c:v>
                </c:pt>
                <c:pt idx="119">
                  <c:v>2016</c:v>
                </c:pt>
                <c:pt idx="120">
                  <c:v>2017</c:v>
                </c:pt>
                <c:pt idx="121">
                  <c:v>2017</c:v>
                </c:pt>
                <c:pt idx="122">
                  <c:v>2017</c:v>
                </c:pt>
                <c:pt idx="123">
                  <c:v>2017</c:v>
                </c:pt>
                <c:pt idx="124">
                  <c:v>2017</c:v>
                </c:pt>
                <c:pt idx="125">
                  <c:v>2017</c:v>
                </c:pt>
                <c:pt idx="126">
                  <c:v>2017</c:v>
                </c:pt>
                <c:pt idx="127">
                  <c:v>2017</c:v>
                </c:pt>
                <c:pt idx="128">
                  <c:v>2017</c:v>
                </c:pt>
                <c:pt idx="129">
                  <c:v>2017</c:v>
                </c:pt>
                <c:pt idx="130">
                  <c:v>2017</c:v>
                </c:pt>
                <c:pt idx="131">
                  <c:v>2017</c:v>
                </c:pt>
                <c:pt idx="132">
                  <c:v>2018</c:v>
                </c:pt>
                <c:pt idx="133">
                  <c:v>2018</c:v>
                </c:pt>
                <c:pt idx="134">
                  <c:v>2018</c:v>
                </c:pt>
                <c:pt idx="135">
                  <c:v>2018</c:v>
                </c:pt>
                <c:pt idx="136">
                  <c:v>2018</c:v>
                </c:pt>
                <c:pt idx="137">
                  <c:v>2018</c:v>
                </c:pt>
                <c:pt idx="138">
                  <c:v>2018</c:v>
                </c:pt>
                <c:pt idx="139">
                  <c:v>2018</c:v>
                </c:pt>
                <c:pt idx="140">
                  <c:v>2018</c:v>
                </c:pt>
                <c:pt idx="141">
                  <c:v>2018</c:v>
                </c:pt>
                <c:pt idx="142">
                  <c:v>2018</c:v>
                </c:pt>
                <c:pt idx="143">
                  <c:v>2018</c:v>
                </c:pt>
                <c:pt idx="144">
                  <c:v>2019</c:v>
                </c:pt>
                <c:pt idx="145">
                  <c:v>2019</c:v>
                </c:pt>
                <c:pt idx="146">
                  <c:v>2019</c:v>
                </c:pt>
                <c:pt idx="147">
                  <c:v>2019</c:v>
                </c:pt>
                <c:pt idx="148">
                  <c:v>2019</c:v>
                </c:pt>
                <c:pt idx="149">
                  <c:v>2019</c:v>
                </c:pt>
                <c:pt idx="150">
                  <c:v>2019</c:v>
                </c:pt>
                <c:pt idx="151">
                  <c:v>2019</c:v>
                </c:pt>
                <c:pt idx="152">
                  <c:v>2019</c:v>
                </c:pt>
                <c:pt idx="153">
                  <c:v>2019</c:v>
                </c:pt>
                <c:pt idx="154">
                  <c:v>2019</c:v>
                </c:pt>
                <c:pt idx="155">
                  <c:v>2019</c:v>
                </c:pt>
                <c:pt idx="156">
                  <c:v>2020</c:v>
                </c:pt>
                <c:pt idx="157">
                  <c:v>2020</c:v>
                </c:pt>
                <c:pt idx="158">
                  <c:v>2020</c:v>
                </c:pt>
                <c:pt idx="159">
                  <c:v>2020</c:v>
                </c:pt>
                <c:pt idx="160">
                  <c:v>2020</c:v>
                </c:pt>
                <c:pt idx="161">
                  <c:v>2020</c:v>
                </c:pt>
                <c:pt idx="162">
                  <c:v>2020</c:v>
                </c:pt>
                <c:pt idx="163">
                  <c:v>2020</c:v>
                </c:pt>
                <c:pt idx="164">
                  <c:v>2020</c:v>
                </c:pt>
                <c:pt idx="165">
                  <c:v>2020</c:v>
                </c:pt>
                <c:pt idx="166">
                  <c:v>2020</c:v>
                </c:pt>
                <c:pt idx="167">
                  <c:v>2020</c:v>
                </c:pt>
                <c:pt idx="168">
                  <c:v>2021</c:v>
                </c:pt>
                <c:pt idx="169">
                  <c:v>2021</c:v>
                </c:pt>
                <c:pt idx="170">
                  <c:v>2021</c:v>
                </c:pt>
                <c:pt idx="171">
                  <c:v>2021</c:v>
                </c:pt>
                <c:pt idx="172">
                  <c:v>2021</c:v>
                </c:pt>
                <c:pt idx="173">
                  <c:v>2021</c:v>
                </c:pt>
                <c:pt idx="174">
                  <c:v>2021</c:v>
                </c:pt>
                <c:pt idx="175">
                  <c:v>2021</c:v>
                </c:pt>
              </c:numCache>
            </c:numRef>
          </c:cat>
          <c:val>
            <c:numRef>
              <c:f>Urate!$D$14:$D$189</c:f>
              <c:numCache>
                <c:formatCode>#0.0</c:formatCode>
                <c:ptCount val="176"/>
                <c:pt idx="0">
                  <c:v>4.7</c:v>
                </c:pt>
                <c:pt idx="1">
                  <c:v>4.7</c:v>
                </c:pt>
                <c:pt idx="2">
                  <c:v>4.5</c:v>
                </c:pt>
                <c:pt idx="3">
                  <c:v>4.5999999999999996</c:v>
                </c:pt>
                <c:pt idx="4">
                  <c:v>4.5999999999999996</c:v>
                </c:pt>
                <c:pt idx="5">
                  <c:v>4.7</c:v>
                </c:pt>
                <c:pt idx="6">
                  <c:v>4.7</c:v>
                </c:pt>
                <c:pt idx="7">
                  <c:v>4.7</c:v>
                </c:pt>
                <c:pt idx="8">
                  <c:v>4.8</c:v>
                </c:pt>
                <c:pt idx="9">
                  <c:v>4.8</c:v>
                </c:pt>
                <c:pt idx="10">
                  <c:v>4.8</c:v>
                </c:pt>
                <c:pt idx="11">
                  <c:v>5.0999999999999996</c:v>
                </c:pt>
                <c:pt idx="12">
                  <c:v>5.2</c:v>
                </c:pt>
                <c:pt idx="13">
                  <c:v>5</c:v>
                </c:pt>
                <c:pt idx="14">
                  <c:v>5.2</c:v>
                </c:pt>
                <c:pt idx="15">
                  <c:v>5.2</c:v>
                </c:pt>
                <c:pt idx="16">
                  <c:v>5.6</c:v>
                </c:pt>
                <c:pt idx="17">
                  <c:v>5.8</c:v>
                </c:pt>
                <c:pt idx="18">
                  <c:v>6.2</c:v>
                </c:pt>
                <c:pt idx="19">
                  <c:v>6.3</c:v>
                </c:pt>
                <c:pt idx="20">
                  <c:v>6.7</c:v>
                </c:pt>
                <c:pt idx="21">
                  <c:v>7.1</c:v>
                </c:pt>
                <c:pt idx="22">
                  <c:v>7.4</c:v>
                </c:pt>
                <c:pt idx="23">
                  <c:v>8</c:v>
                </c:pt>
                <c:pt idx="24">
                  <c:v>8.6</c:v>
                </c:pt>
                <c:pt idx="25">
                  <c:v>9.1999999999999993</c:v>
                </c:pt>
                <c:pt idx="26">
                  <c:v>9.6999999999999993</c:v>
                </c:pt>
                <c:pt idx="27">
                  <c:v>10.1</c:v>
                </c:pt>
                <c:pt idx="28">
                  <c:v>10.6</c:v>
                </c:pt>
                <c:pt idx="29">
                  <c:v>10.6</c:v>
                </c:pt>
                <c:pt idx="30">
                  <c:v>10.5</c:v>
                </c:pt>
                <c:pt idx="31">
                  <c:v>10.7</c:v>
                </c:pt>
                <c:pt idx="32">
                  <c:v>10.9</c:v>
                </c:pt>
                <c:pt idx="33">
                  <c:v>11.1</c:v>
                </c:pt>
                <c:pt idx="34">
                  <c:v>11</c:v>
                </c:pt>
                <c:pt idx="35">
                  <c:v>10.9</c:v>
                </c:pt>
                <c:pt idx="36">
                  <c:v>11</c:v>
                </c:pt>
                <c:pt idx="37">
                  <c:v>10.9</c:v>
                </c:pt>
                <c:pt idx="38">
                  <c:v>10.9</c:v>
                </c:pt>
                <c:pt idx="39">
                  <c:v>10.9</c:v>
                </c:pt>
                <c:pt idx="40">
                  <c:v>10.4</c:v>
                </c:pt>
                <c:pt idx="41">
                  <c:v>10.4</c:v>
                </c:pt>
                <c:pt idx="42">
                  <c:v>10.3</c:v>
                </c:pt>
                <c:pt idx="43">
                  <c:v>10.3</c:v>
                </c:pt>
                <c:pt idx="44">
                  <c:v>10.199999999999999</c:v>
                </c:pt>
                <c:pt idx="45">
                  <c:v>10.1</c:v>
                </c:pt>
                <c:pt idx="46">
                  <c:v>10.5</c:v>
                </c:pt>
                <c:pt idx="47">
                  <c:v>10</c:v>
                </c:pt>
                <c:pt idx="48">
                  <c:v>9.6999999999999993</c:v>
                </c:pt>
                <c:pt idx="49">
                  <c:v>9.5</c:v>
                </c:pt>
                <c:pt idx="50">
                  <c:v>9.5</c:v>
                </c:pt>
                <c:pt idx="51">
                  <c:v>9.6</c:v>
                </c:pt>
                <c:pt idx="52">
                  <c:v>9.5</c:v>
                </c:pt>
                <c:pt idx="53">
                  <c:v>9.6</c:v>
                </c:pt>
                <c:pt idx="54">
                  <c:v>9.5</c:v>
                </c:pt>
                <c:pt idx="55">
                  <c:v>9.4</c:v>
                </c:pt>
                <c:pt idx="56">
                  <c:v>9.3000000000000007</c:v>
                </c:pt>
                <c:pt idx="57">
                  <c:v>9.1999999999999993</c:v>
                </c:pt>
                <c:pt idx="58">
                  <c:v>8.9</c:v>
                </c:pt>
                <c:pt idx="59">
                  <c:v>8.6999999999999993</c:v>
                </c:pt>
                <c:pt idx="60">
                  <c:v>8.4</c:v>
                </c:pt>
                <c:pt idx="61">
                  <c:v>8.4</c:v>
                </c:pt>
                <c:pt idx="62">
                  <c:v>8.4</c:v>
                </c:pt>
                <c:pt idx="63">
                  <c:v>8.3000000000000007</c:v>
                </c:pt>
                <c:pt idx="64">
                  <c:v>8.4</c:v>
                </c:pt>
                <c:pt idx="65">
                  <c:v>8.4</c:v>
                </c:pt>
                <c:pt idx="66">
                  <c:v>8.3000000000000007</c:v>
                </c:pt>
                <c:pt idx="67">
                  <c:v>8.3000000000000007</c:v>
                </c:pt>
                <c:pt idx="68">
                  <c:v>8</c:v>
                </c:pt>
                <c:pt idx="69">
                  <c:v>7.9</c:v>
                </c:pt>
                <c:pt idx="70">
                  <c:v>7.9</c:v>
                </c:pt>
                <c:pt idx="71">
                  <c:v>7.9</c:v>
                </c:pt>
                <c:pt idx="72">
                  <c:v>8.1999999999999993</c:v>
                </c:pt>
                <c:pt idx="73">
                  <c:v>7.8</c:v>
                </c:pt>
                <c:pt idx="74">
                  <c:v>7.6</c:v>
                </c:pt>
                <c:pt idx="75">
                  <c:v>7.8</c:v>
                </c:pt>
                <c:pt idx="76">
                  <c:v>7.9</c:v>
                </c:pt>
                <c:pt idx="77">
                  <c:v>7.7</c:v>
                </c:pt>
                <c:pt idx="78">
                  <c:v>7.7</c:v>
                </c:pt>
                <c:pt idx="79">
                  <c:v>7.7</c:v>
                </c:pt>
                <c:pt idx="80">
                  <c:v>7.7</c:v>
                </c:pt>
                <c:pt idx="81">
                  <c:v>7.5</c:v>
                </c:pt>
                <c:pt idx="82">
                  <c:v>7.2</c:v>
                </c:pt>
                <c:pt idx="83">
                  <c:v>6.8</c:v>
                </c:pt>
                <c:pt idx="84">
                  <c:v>6.8</c:v>
                </c:pt>
                <c:pt idx="85">
                  <c:v>6.9</c:v>
                </c:pt>
                <c:pt idx="86">
                  <c:v>6.7</c:v>
                </c:pt>
                <c:pt idx="87">
                  <c:v>6.4</c:v>
                </c:pt>
                <c:pt idx="88">
                  <c:v>6.4</c:v>
                </c:pt>
                <c:pt idx="89">
                  <c:v>6.3</c:v>
                </c:pt>
                <c:pt idx="90">
                  <c:v>6.2</c:v>
                </c:pt>
                <c:pt idx="91">
                  <c:v>6.3</c:v>
                </c:pt>
                <c:pt idx="92">
                  <c:v>5.9</c:v>
                </c:pt>
                <c:pt idx="93">
                  <c:v>5.6</c:v>
                </c:pt>
                <c:pt idx="94">
                  <c:v>5.9</c:v>
                </c:pt>
                <c:pt idx="95">
                  <c:v>5.7</c:v>
                </c:pt>
                <c:pt idx="96">
                  <c:v>5.8</c:v>
                </c:pt>
                <c:pt idx="97">
                  <c:v>5.6</c:v>
                </c:pt>
                <c:pt idx="98">
                  <c:v>5.6</c:v>
                </c:pt>
                <c:pt idx="99">
                  <c:v>5.5</c:v>
                </c:pt>
                <c:pt idx="100">
                  <c:v>5.7</c:v>
                </c:pt>
                <c:pt idx="101">
                  <c:v>5.3</c:v>
                </c:pt>
                <c:pt idx="102">
                  <c:v>5.2</c:v>
                </c:pt>
                <c:pt idx="103">
                  <c:v>5.0999999999999996</c:v>
                </c:pt>
                <c:pt idx="104">
                  <c:v>5.0999999999999996</c:v>
                </c:pt>
                <c:pt idx="105">
                  <c:v>5.0999999999999996</c:v>
                </c:pt>
                <c:pt idx="106">
                  <c:v>5.2</c:v>
                </c:pt>
                <c:pt idx="107">
                  <c:v>5.0999999999999996</c:v>
                </c:pt>
                <c:pt idx="108">
                  <c:v>4.8</c:v>
                </c:pt>
                <c:pt idx="109">
                  <c:v>4.9000000000000004</c:v>
                </c:pt>
                <c:pt idx="110">
                  <c:v>4.9000000000000004</c:v>
                </c:pt>
                <c:pt idx="111">
                  <c:v>5.0999999999999996</c:v>
                </c:pt>
                <c:pt idx="112">
                  <c:v>4.8</c:v>
                </c:pt>
                <c:pt idx="113">
                  <c:v>4.9000000000000004</c:v>
                </c:pt>
                <c:pt idx="114">
                  <c:v>5</c:v>
                </c:pt>
                <c:pt idx="115">
                  <c:v>5</c:v>
                </c:pt>
                <c:pt idx="116">
                  <c:v>5.0999999999999996</c:v>
                </c:pt>
                <c:pt idx="117">
                  <c:v>5</c:v>
                </c:pt>
                <c:pt idx="118">
                  <c:v>4.9000000000000004</c:v>
                </c:pt>
                <c:pt idx="119">
                  <c:v>4.8</c:v>
                </c:pt>
                <c:pt idx="120">
                  <c:v>4.7</c:v>
                </c:pt>
                <c:pt idx="121">
                  <c:v>4.5999999999999996</c:v>
                </c:pt>
                <c:pt idx="122">
                  <c:v>4.5</c:v>
                </c:pt>
                <c:pt idx="123">
                  <c:v>4.5</c:v>
                </c:pt>
                <c:pt idx="124">
                  <c:v>4.3</c:v>
                </c:pt>
                <c:pt idx="125">
                  <c:v>4.3</c:v>
                </c:pt>
                <c:pt idx="126">
                  <c:v>4.3</c:v>
                </c:pt>
                <c:pt idx="127">
                  <c:v>4.5</c:v>
                </c:pt>
                <c:pt idx="128">
                  <c:v>4.3</c:v>
                </c:pt>
                <c:pt idx="129">
                  <c:v>4.3</c:v>
                </c:pt>
                <c:pt idx="130">
                  <c:v>4.3</c:v>
                </c:pt>
                <c:pt idx="131">
                  <c:v>4.0999999999999996</c:v>
                </c:pt>
                <c:pt idx="132">
                  <c:v>4.0999999999999996</c:v>
                </c:pt>
                <c:pt idx="133">
                  <c:v>4</c:v>
                </c:pt>
                <c:pt idx="134">
                  <c:v>4</c:v>
                </c:pt>
                <c:pt idx="135">
                  <c:v>4.2</c:v>
                </c:pt>
                <c:pt idx="136">
                  <c:v>4</c:v>
                </c:pt>
                <c:pt idx="137">
                  <c:v>4.0999999999999996</c:v>
                </c:pt>
                <c:pt idx="138">
                  <c:v>3.8</c:v>
                </c:pt>
                <c:pt idx="139">
                  <c:v>3.9</c:v>
                </c:pt>
                <c:pt idx="140">
                  <c:v>3.8</c:v>
                </c:pt>
                <c:pt idx="141">
                  <c:v>3.8</c:v>
                </c:pt>
                <c:pt idx="142">
                  <c:v>3.7</c:v>
                </c:pt>
                <c:pt idx="143">
                  <c:v>4</c:v>
                </c:pt>
                <c:pt idx="144">
                  <c:v>4</c:v>
                </c:pt>
                <c:pt idx="145">
                  <c:v>3.8</c:v>
                </c:pt>
                <c:pt idx="146">
                  <c:v>3.9</c:v>
                </c:pt>
                <c:pt idx="147">
                  <c:v>3.9</c:v>
                </c:pt>
                <c:pt idx="148">
                  <c:v>3.7</c:v>
                </c:pt>
                <c:pt idx="149">
                  <c:v>3.6</c:v>
                </c:pt>
                <c:pt idx="150">
                  <c:v>3.7</c:v>
                </c:pt>
                <c:pt idx="151">
                  <c:v>3.7</c:v>
                </c:pt>
                <c:pt idx="152">
                  <c:v>3.6</c:v>
                </c:pt>
                <c:pt idx="153">
                  <c:v>3.7</c:v>
                </c:pt>
                <c:pt idx="154">
                  <c:v>3.6</c:v>
                </c:pt>
                <c:pt idx="155">
                  <c:v>3.5</c:v>
                </c:pt>
                <c:pt idx="156">
                  <c:v>3.5</c:v>
                </c:pt>
                <c:pt idx="157">
                  <c:v>3.5</c:v>
                </c:pt>
                <c:pt idx="158">
                  <c:v>4.4000000000000004</c:v>
                </c:pt>
                <c:pt idx="159">
                  <c:v>13.6</c:v>
                </c:pt>
                <c:pt idx="160">
                  <c:v>12.2</c:v>
                </c:pt>
                <c:pt idx="161">
                  <c:v>10.5</c:v>
                </c:pt>
                <c:pt idx="162">
                  <c:v>9.8000000000000007</c:v>
                </c:pt>
                <c:pt idx="163">
                  <c:v>8.3000000000000007</c:v>
                </c:pt>
                <c:pt idx="164">
                  <c:v>7.7</c:v>
                </c:pt>
                <c:pt idx="165">
                  <c:v>7</c:v>
                </c:pt>
                <c:pt idx="166">
                  <c:v>6.9</c:v>
                </c:pt>
                <c:pt idx="167">
                  <c:v>6.7</c:v>
                </c:pt>
                <c:pt idx="168">
                  <c:v>6.4</c:v>
                </c:pt>
                <c:pt idx="169">
                  <c:v>6.3</c:v>
                </c:pt>
                <c:pt idx="170">
                  <c:v>6.2</c:v>
                </c:pt>
                <c:pt idx="171">
                  <c:v>6.3</c:v>
                </c:pt>
                <c:pt idx="172">
                  <c:v>6</c:v>
                </c:pt>
                <c:pt idx="173">
                  <c:v>6</c:v>
                </c:pt>
                <c:pt idx="174">
                  <c:v>5.6</c:v>
                </c:pt>
                <c:pt idx="175">
                  <c:v>5.4</c:v>
                </c:pt>
              </c:numCache>
            </c:numRef>
          </c:val>
          <c:smooth val="0"/>
          <c:extLst>
            <c:ext xmlns:c16="http://schemas.microsoft.com/office/drawing/2014/chart" uri="{C3380CC4-5D6E-409C-BE32-E72D297353CC}">
              <c16:uniqueId val="{00000001-2A44-4C19-BAFB-E0A5D51CC224}"/>
            </c:ext>
          </c:extLst>
        </c:ser>
        <c:ser>
          <c:idx val="1"/>
          <c:order val="1"/>
          <c:tx>
            <c:strRef>
              <c:f>Urate!$E$13</c:f>
              <c:strCache>
                <c:ptCount val="1"/>
                <c:pt idx="0">
                  <c:v>Women</c:v>
                </c:pt>
              </c:strCache>
            </c:strRef>
          </c:tx>
          <c:spPr>
            <a:ln w="50800" cap="rnd">
              <a:solidFill>
                <a:schemeClr val="accent2"/>
              </a:solidFill>
              <a:round/>
            </a:ln>
            <a:effectLst/>
          </c:spPr>
          <c:marker>
            <c:symbol val="none"/>
          </c:marker>
          <c:cat>
            <c:numRef>
              <c:f>Urate!$B$14:$B$189</c:f>
              <c:numCache>
                <c:formatCode>General</c:formatCode>
                <c:ptCount val="176"/>
                <c:pt idx="0">
                  <c:v>2007</c:v>
                </c:pt>
                <c:pt idx="1">
                  <c:v>2007</c:v>
                </c:pt>
                <c:pt idx="2">
                  <c:v>2007</c:v>
                </c:pt>
                <c:pt idx="3">
                  <c:v>2007</c:v>
                </c:pt>
                <c:pt idx="4">
                  <c:v>2007</c:v>
                </c:pt>
                <c:pt idx="5">
                  <c:v>2007</c:v>
                </c:pt>
                <c:pt idx="6">
                  <c:v>2007</c:v>
                </c:pt>
                <c:pt idx="7">
                  <c:v>2007</c:v>
                </c:pt>
                <c:pt idx="8">
                  <c:v>2007</c:v>
                </c:pt>
                <c:pt idx="9">
                  <c:v>2007</c:v>
                </c:pt>
                <c:pt idx="10">
                  <c:v>2007</c:v>
                </c:pt>
                <c:pt idx="11">
                  <c:v>2007</c:v>
                </c:pt>
                <c:pt idx="12">
                  <c:v>2008</c:v>
                </c:pt>
                <c:pt idx="13">
                  <c:v>2008</c:v>
                </c:pt>
                <c:pt idx="14">
                  <c:v>2008</c:v>
                </c:pt>
                <c:pt idx="15">
                  <c:v>2008</c:v>
                </c:pt>
                <c:pt idx="16">
                  <c:v>2008</c:v>
                </c:pt>
                <c:pt idx="17">
                  <c:v>2008</c:v>
                </c:pt>
                <c:pt idx="18">
                  <c:v>2008</c:v>
                </c:pt>
                <c:pt idx="19">
                  <c:v>2008</c:v>
                </c:pt>
                <c:pt idx="20">
                  <c:v>2008</c:v>
                </c:pt>
                <c:pt idx="21">
                  <c:v>2008</c:v>
                </c:pt>
                <c:pt idx="22">
                  <c:v>2008</c:v>
                </c:pt>
                <c:pt idx="23">
                  <c:v>2008</c:v>
                </c:pt>
                <c:pt idx="24">
                  <c:v>2009</c:v>
                </c:pt>
                <c:pt idx="25">
                  <c:v>2009</c:v>
                </c:pt>
                <c:pt idx="26">
                  <c:v>2009</c:v>
                </c:pt>
                <c:pt idx="27">
                  <c:v>2009</c:v>
                </c:pt>
                <c:pt idx="28">
                  <c:v>2009</c:v>
                </c:pt>
                <c:pt idx="29">
                  <c:v>2009</c:v>
                </c:pt>
                <c:pt idx="30">
                  <c:v>2009</c:v>
                </c:pt>
                <c:pt idx="31">
                  <c:v>2009</c:v>
                </c:pt>
                <c:pt idx="32">
                  <c:v>2009</c:v>
                </c:pt>
                <c:pt idx="33">
                  <c:v>2009</c:v>
                </c:pt>
                <c:pt idx="34">
                  <c:v>2009</c:v>
                </c:pt>
                <c:pt idx="35">
                  <c:v>2009</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2012</c:v>
                </c:pt>
                <c:pt idx="61">
                  <c:v>2012</c:v>
                </c:pt>
                <c:pt idx="62">
                  <c:v>2012</c:v>
                </c:pt>
                <c:pt idx="63">
                  <c:v>2012</c:v>
                </c:pt>
                <c:pt idx="64">
                  <c:v>2012</c:v>
                </c:pt>
                <c:pt idx="65">
                  <c:v>2012</c:v>
                </c:pt>
                <c:pt idx="66">
                  <c:v>2012</c:v>
                </c:pt>
                <c:pt idx="67">
                  <c:v>2012</c:v>
                </c:pt>
                <c:pt idx="68">
                  <c:v>2012</c:v>
                </c:pt>
                <c:pt idx="69">
                  <c:v>2012</c:v>
                </c:pt>
                <c:pt idx="70">
                  <c:v>2012</c:v>
                </c:pt>
                <c:pt idx="71">
                  <c:v>2012</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2014</c:v>
                </c:pt>
                <c:pt idx="85">
                  <c:v>2014</c:v>
                </c:pt>
                <c:pt idx="86">
                  <c:v>2014</c:v>
                </c:pt>
                <c:pt idx="87">
                  <c:v>2014</c:v>
                </c:pt>
                <c:pt idx="88">
                  <c:v>2014</c:v>
                </c:pt>
                <c:pt idx="89">
                  <c:v>2014</c:v>
                </c:pt>
                <c:pt idx="90">
                  <c:v>2014</c:v>
                </c:pt>
                <c:pt idx="91">
                  <c:v>2014</c:v>
                </c:pt>
                <c:pt idx="92">
                  <c:v>2014</c:v>
                </c:pt>
                <c:pt idx="93">
                  <c:v>2014</c:v>
                </c:pt>
                <c:pt idx="94">
                  <c:v>2014</c:v>
                </c:pt>
                <c:pt idx="95">
                  <c:v>2014</c:v>
                </c:pt>
                <c:pt idx="96">
                  <c:v>2015</c:v>
                </c:pt>
                <c:pt idx="97">
                  <c:v>2015</c:v>
                </c:pt>
                <c:pt idx="98">
                  <c:v>2015</c:v>
                </c:pt>
                <c:pt idx="99">
                  <c:v>2015</c:v>
                </c:pt>
                <c:pt idx="100">
                  <c:v>2015</c:v>
                </c:pt>
                <c:pt idx="101">
                  <c:v>2015</c:v>
                </c:pt>
                <c:pt idx="102">
                  <c:v>2015</c:v>
                </c:pt>
                <c:pt idx="103">
                  <c:v>2015</c:v>
                </c:pt>
                <c:pt idx="104">
                  <c:v>2015</c:v>
                </c:pt>
                <c:pt idx="105">
                  <c:v>2015</c:v>
                </c:pt>
                <c:pt idx="106">
                  <c:v>2015</c:v>
                </c:pt>
                <c:pt idx="107">
                  <c:v>2015</c:v>
                </c:pt>
                <c:pt idx="108">
                  <c:v>2016</c:v>
                </c:pt>
                <c:pt idx="109">
                  <c:v>2016</c:v>
                </c:pt>
                <c:pt idx="110">
                  <c:v>2016</c:v>
                </c:pt>
                <c:pt idx="111">
                  <c:v>2016</c:v>
                </c:pt>
                <c:pt idx="112">
                  <c:v>2016</c:v>
                </c:pt>
                <c:pt idx="113">
                  <c:v>2016</c:v>
                </c:pt>
                <c:pt idx="114">
                  <c:v>2016</c:v>
                </c:pt>
                <c:pt idx="115">
                  <c:v>2016</c:v>
                </c:pt>
                <c:pt idx="116">
                  <c:v>2016</c:v>
                </c:pt>
                <c:pt idx="117">
                  <c:v>2016</c:v>
                </c:pt>
                <c:pt idx="118">
                  <c:v>2016</c:v>
                </c:pt>
                <c:pt idx="119">
                  <c:v>2016</c:v>
                </c:pt>
                <c:pt idx="120">
                  <c:v>2017</c:v>
                </c:pt>
                <c:pt idx="121">
                  <c:v>2017</c:v>
                </c:pt>
                <c:pt idx="122">
                  <c:v>2017</c:v>
                </c:pt>
                <c:pt idx="123">
                  <c:v>2017</c:v>
                </c:pt>
                <c:pt idx="124">
                  <c:v>2017</c:v>
                </c:pt>
                <c:pt idx="125">
                  <c:v>2017</c:v>
                </c:pt>
                <c:pt idx="126">
                  <c:v>2017</c:v>
                </c:pt>
                <c:pt idx="127">
                  <c:v>2017</c:v>
                </c:pt>
                <c:pt idx="128">
                  <c:v>2017</c:v>
                </c:pt>
                <c:pt idx="129">
                  <c:v>2017</c:v>
                </c:pt>
                <c:pt idx="130">
                  <c:v>2017</c:v>
                </c:pt>
                <c:pt idx="131">
                  <c:v>2017</c:v>
                </c:pt>
                <c:pt idx="132">
                  <c:v>2018</c:v>
                </c:pt>
                <c:pt idx="133">
                  <c:v>2018</c:v>
                </c:pt>
                <c:pt idx="134">
                  <c:v>2018</c:v>
                </c:pt>
                <c:pt idx="135">
                  <c:v>2018</c:v>
                </c:pt>
                <c:pt idx="136">
                  <c:v>2018</c:v>
                </c:pt>
                <c:pt idx="137">
                  <c:v>2018</c:v>
                </c:pt>
                <c:pt idx="138">
                  <c:v>2018</c:v>
                </c:pt>
                <c:pt idx="139">
                  <c:v>2018</c:v>
                </c:pt>
                <c:pt idx="140">
                  <c:v>2018</c:v>
                </c:pt>
                <c:pt idx="141">
                  <c:v>2018</c:v>
                </c:pt>
                <c:pt idx="142">
                  <c:v>2018</c:v>
                </c:pt>
                <c:pt idx="143">
                  <c:v>2018</c:v>
                </c:pt>
                <c:pt idx="144">
                  <c:v>2019</c:v>
                </c:pt>
                <c:pt idx="145">
                  <c:v>2019</c:v>
                </c:pt>
                <c:pt idx="146">
                  <c:v>2019</c:v>
                </c:pt>
                <c:pt idx="147">
                  <c:v>2019</c:v>
                </c:pt>
                <c:pt idx="148">
                  <c:v>2019</c:v>
                </c:pt>
                <c:pt idx="149">
                  <c:v>2019</c:v>
                </c:pt>
                <c:pt idx="150">
                  <c:v>2019</c:v>
                </c:pt>
                <c:pt idx="151">
                  <c:v>2019</c:v>
                </c:pt>
                <c:pt idx="152">
                  <c:v>2019</c:v>
                </c:pt>
                <c:pt idx="153">
                  <c:v>2019</c:v>
                </c:pt>
                <c:pt idx="154">
                  <c:v>2019</c:v>
                </c:pt>
                <c:pt idx="155">
                  <c:v>2019</c:v>
                </c:pt>
                <c:pt idx="156">
                  <c:v>2020</c:v>
                </c:pt>
                <c:pt idx="157">
                  <c:v>2020</c:v>
                </c:pt>
                <c:pt idx="158">
                  <c:v>2020</c:v>
                </c:pt>
                <c:pt idx="159">
                  <c:v>2020</c:v>
                </c:pt>
                <c:pt idx="160">
                  <c:v>2020</c:v>
                </c:pt>
                <c:pt idx="161">
                  <c:v>2020</c:v>
                </c:pt>
                <c:pt idx="162">
                  <c:v>2020</c:v>
                </c:pt>
                <c:pt idx="163">
                  <c:v>2020</c:v>
                </c:pt>
                <c:pt idx="164">
                  <c:v>2020</c:v>
                </c:pt>
                <c:pt idx="165">
                  <c:v>2020</c:v>
                </c:pt>
                <c:pt idx="166">
                  <c:v>2020</c:v>
                </c:pt>
                <c:pt idx="167">
                  <c:v>2020</c:v>
                </c:pt>
                <c:pt idx="168">
                  <c:v>2021</c:v>
                </c:pt>
                <c:pt idx="169">
                  <c:v>2021</c:v>
                </c:pt>
                <c:pt idx="170">
                  <c:v>2021</c:v>
                </c:pt>
                <c:pt idx="171">
                  <c:v>2021</c:v>
                </c:pt>
                <c:pt idx="172">
                  <c:v>2021</c:v>
                </c:pt>
                <c:pt idx="173">
                  <c:v>2021</c:v>
                </c:pt>
                <c:pt idx="174">
                  <c:v>2021</c:v>
                </c:pt>
                <c:pt idx="175">
                  <c:v>2021</c:v>
                </c:pt>
              </c:numCache>
            </c:numRef>
          </c:cat>
          <c:val>
            <c:numRef>
              <c:f>Urate!$E$14:$E$189</c:f>
              <c:numCache>
                <c:formatCode>#0.0</c:formatCode>
                <c:ptCount val="176"/>
                <c:pt idx="0">
                  <c:v>4.5</c:v>
                </c:pt>
                <c:pt idx="1">
                  <c:v>4.3</c:v>
                </c:pt>
                <c:pt idx="2">
                  <c:v>4.3</c:v>
                </c:pt>
                <c:pt idx="3">
                  <c:v>4.4000000000000004</c:v>
                </c:pt>
                <c:pt idx="4">
                  <c:v>4.3</c:v>
                </c:pt>
                <c:pt idx="5">
                  <c:v>4.4000000000000004</c:v>
                </c:pt>
                <c:pt idx="6">
                  <c:v>4.5999999999999996</c:v>
                </c:pt>
                <c:pt idx="7">
                  <c:v>4.5999999999999996</c:v>
                </c:pt>
                <c:pt idx="8">
                  <c:v>4.5</c:v>
                </c:pt>
                <c:pt idx="9">
                  <c:v>4.5999999999999996</c:v>
                </c:pt>
                <c:pt idx="10">
                  <c:v>4.5999999999999996</c:v>
                </c:pt>
                <c:pt idx="11">
                  <c:v>4.9000000000000004</c:v>
                </c:pt>
                <c:pt idx="12">
                  <c:v>4.8</c:v>
                </c:pt>
                <c:pt idx="13">
                  <c:v>4.7</c:v>
                </c:pt>
                <c:pt idx="14">
                  <c:v>5</c:v>
                </c:pt>
                <c:pt idx="15">
                  <c:v>4.8</c:v>
                </c:pt>
                <c:pt idx="16">
                  <c:v>5.2</c:v>
                </c:pt>
                <c:pt idx="17">
                  <c:v>5.3</c:v>
                </c:pt>
                <c:pt idx="18">
                  <c:v>5.3</c:v>
                </c:pt>
                <c:pt idx="19">
                  <c:v>5.9</c:v>
                </c:pt>
                <c:pt idx="20">
                  <c:v>5.5</c:v>
                </c:pt>
                <c:pt idx="21">
                  <c:v>5.9</c:v>
                </c:pt>
                <c:pt idx="22">
                  <c:v>6.2</c:v>
                </c:pt>
                <c:pt idx="23">
                  <c:v>6.5</c:v>
                </c:pt>
                <c:pt idx="24">
                  <c:v>7</c:v>
                </c:pt>
                <c:pt idx="25">
                  <c:v>7.3</c:v>
                </c:pt>
                <c:pt idx="26">
                  <c:v>7.6</c:v>
                </c:pt>
                <c:pt idx="27">
                  <c:v>7.6</c:v>
                </c:pt>
                <c:pt idx="28">
                  <c:v>8</c:v>
                </c:pt>
                <c:pt idx="29">
                  <c:v>8.3000000000000007</c:v>
                </c:pt>
                <c:pt idx="30">
                  <c:v>8.3000000000000007</c:v>
                </c:pt>
                <c:pt idx="31">
                  <c:v>8.3000000000000007</c:v>
                </c:pt>
                <c:pt idx="32">
                  <c:v>8.5</c:v>
                </c:pt>
                <c:pt idx="33">
                  <c:v>8.6999999999999993</c:v>
                </c:pt>
                <c:pt idx="34">
                  <c:v>8.6</c:v>
                </c:pt>
                <c:pt idx="35">
                  <c:v>8.6999999999999993</c:v>
                </c:pt>
                <c:pt idx="36">
                  <c:v>8.4</c:v>
                </c:pt>
                <c:pt idx="37">
                  <c:v>8.6</c:v>
                </c:pt>
                <c:pt idx="38">
                  <c:v>8.6999999999999993</c:v>
                </c:pt>
                <c:pt idx="39">
                  <c:v>8.8000000000000007</c:v>
                </c:pt>
                <c:pt idx="40">
                  <c:v>8.8000000000000007</c:v>
                </c:pt>
                <c:pt idx="41">
                  <c:v>8.3000000000000007</c:v>
                </c:pt>
                <c:pt idx="42">
                  <c:v>8.5</c:v>
                </c:pt>
                <c:pt idx="43">
                  <c:v>8.6</c:v>
                </c:pt>
                <c:pt idx="44">
                  <c:v>8.6</c:v>
                </c:pt>
                <c:pt idx="45">
                  <c:v>8.6999999999999993</c:v>
                </c:pt>
                <c:pt idx="46">
                  <c:v>9</c:v>
                </c:pt>
                <c:pt idx="47">
                  <c:v>8.5</c:v>
                </c:pt>
                <c:pt idx="48">
                  <c:v>8.5</c:v>
                </c:pt>
                <c:pt idx="49">
                  <c:v>8.5</c:v>
                </c:pt>
                <c:pt idx="50">
                  <c:v>8.4</c:v>
                </c:pt>
                <c:pt idx="51">
                  <c:v>8.5</c:v>
                </c:pt>
                <c:pt idx="52">
                  <c:v>8.5</c:v>
                </c:pt>
                <c:pt idx="53">
                  <c:v>8.5</c:v>
                </c:pt>
                <c:pt idx="54">
                  <c:v>8.4</c:v>
                </c:pt>
                <c:pt idx="55">
                  <c:v>8.5</c:v>
                </c:pt>
                <c:pt idx="56">
                  <c:v>8.6999999999999993</c:v>
                </c:pt>
                <c:pt idx="57">
                  <c:v>8.4</c:v>
                </c:pt>
                <c:pt idx="58">
                  <c:v>8.3000000000000007</c:v>
                </c:pt>
                <c:pt idx="59">
                  <c:v>8.3000000000000007</c:v>
                </c:pt>
                <c:pt idx="60">
                  <c:v>8.1999999999999993</c:v>
                </c:pt>
                <c:pt idx="61">
                  <c:v>8.1</c:v>
                </c:pt>
                <c:pt idx="62">
                  <c:v>8</c:v>
                </c:pt>
                <c:pt idx="63">
                  <c:v>8</c:v>
                </c:pt>
                <c:pt idx="64">
                  <c:v>7.9</c:v>
                </c:pt>
                <c:pt idx="65">
                  <c:v>7.9</c:v>
                </c:pt>
                <c:pt idx="66">
                  <c:v>8</c:v>
                </c:pt>
                <c:pt idx="67">
                  <c:v>7.8</c:v>
                </c:pt>
                <c:pt idx="68">
                  <c:v>7.6</c:v>
                </c:pt>
                <c:pt idx="69">
                  <c:v>7.6</c:v>
                </c:pt>
                <c:pt idx="70">
                  <c:v>7.6</c:v>
                </c:pt>
                <c:pt idx="71">
                  <c:v>7.9</c:v>
                </c:pt>
                <c:pt idx="72">
                  <c:v>7.8</c:v>
                </c:pt>
                <c:pt idx="73">
                  <c:v>7.6</c:v>
                </c:pt>
                <c:pt idx="74">
                  <c:v>7.5</c:v>
                </c:pt>
                <c:pt idx="75">
                  <c:v>7.3</c:v>
                </c:pt>
                <c:pt idx="76">
                  <c:v>7.1</c:v>
                </c:pt>
                <c:pt idx="77">
                  <c:v>7.3</c:v>
                </c:pt>
                <c:pt idx="78">
                  <c:v>6.8</c:v>
                </c:pt>
                <c:pt idx="79">
                  <c:v>6.7</c:v>
                </c:pt>
                <c:pt idx="80">
                  <c:v>6.7</c:v>
                </c:pt>
                <c:pt idx="81">
                  <c:v>6.8</c:v>
                </c:pt>
                <c:pt idx="82">
                  <c:v>6.7</c:v>
                </c:pt>
                <c:pt idx="83">
                  <c:v>6.6</c:v>
                </c:pt>
                <c:pt idx="84">
                  <c:v>6.3</c:v>
                </c:pt>
                <c:pt idx="85">
                  <c:v>6.4</c:v>
                </c:pt>
                <c:pt idx="86">
                  <c:v>6.6</c:v>
                </c:pt>
                <c:pt idx="87">
                  <c:v>6.1</c:v>
                </c:pt>
                <c:pt idx="88">
                  <c:v>6.2</c:v>
                </c:pt>
                <c:pt idx="89">
                  <c:v>5.8</c:v>
                </c:pt>
                <c:pt idx="90">
                  <c:v>6.1</c:v>
                </c:pt>
                <c:pt idx="91">
                  <c:v>6</c:v>
                </c:pt>
                <c:pt idx="92">
                  <c:v>6</c:v>
                </c:pt>
                <c:pt idx="93">
                  <c:v>5.9</c:v>
                </c:pt>
                <c:pt idx="94">
                  <c:v>5.8</c:v>
                </c:pt>
                <c:pt idx="95">
                  <c:v>5.4</c:v>
                </c:pt>
                <c:pt idx="96">
                  <c:v>5.5</c:v>
                </c:pt>
                <c:pt idx="97">
                  <c:v>5.3</c:v>
                </c:pt>
                <c:pt idx="98">
                  <c:v>5.3</c:v>
                </c:pt>
                <c:pt idx="99">
                  <c:v>5.4</c:v>
                </c:pt>
                <c:pt idx="100">
                  <c:v>5.5</c:v>
                </c:pt>
                <c:pt idx="101">
                  <c:v>5.0999999999999996</c:v>
                </c:pt>
                <c:pt idx="102">
                  <c:v>5.2</c:v>
                </c:pt>
                <c:pt idx="103">
                  <c:v>5</c:v>
                </c:pt>
                <c:pt idx="104">
                  <c:v>5</c:v>
                </c:pt>
                <c:pt idx="105">
                  <c:v>5</c:v>
                </c:pt>
                <c:pt idx="106">
                  <c:v>5</c:v>
                </c:pt>
                <c:pt idx="107">
                  <c:v>4.9000000000000004</c:v>
                </c:pt>
                <c:pt idx="108">
                  <c:v>4.9000000000000004</c:v>
                </c:pt>
                <c:pt idx="109">
                  <c:v>4.8</c:v>
                </c:pt>
                <c:pt idx="110">
                  <c:v>5.0999999999999996</c:v>
                </c:pt>
                <c:pt idx="111">
                  <c:v>5</c:v>
                </c:pt>
                <c:pt idx="112">
                  <c:v>4.8</c:v>
                </c:pt>
                <c:pt idx="113">
                  <c:v>4.8</c:v>
                </c:pt>
                <c:pt idx="114">
                  <c:v>4.5</c:v>
                </c:pt>
                <c:pt idx="115">
                  <c:v>4.8</c:v>
                </c:pt>
                <c:pt idx="116">
                  <c:v>4.8</c:v>
                </c:pt>
                <c:pt idx="117">
                  <c:v>4.7</c:v>
                </c:pt>
                <c:pt idx="118">
                  <c:v>4.5999999999999996</c:v>
                </c:pt>
                <c:pt idx="119">
                  <c:v>4.5999999999999996</c:v>
                </c:pt>
                <c:pt idx="120">
                  <c:v>4.7</c:v>
                </c:pt>
                <c:pt idx="121">
                  <c:v>4.5999999999999996</c:v>
                </c:pt>
                <c:pt idx="122">
                  <c:v>4.3</c:v>
                </c:pt>
                <c:pt idx="123">
                  <c:v>4.5</c:v>
                </c:pt>
                <c:pt idx="124">
                  <c:v>4.5</c:v>
                </c:pt>
                <c:pt idx="125">
                  <c:v>4.3</c:v>
                </c:pt>
                <c:pt idx="126">
                  <c:v>4.0999999999999996</c:v>
                </c:pt>
                <c:pt idx="127">
                  <c:v>4.3</c:v>
                </c:pt>
                <c:pt idx="128">
                  <c:v>4.2</c:v>
                </c:pt>
                <c:pt idx="129">
                  <c:v>4</c:v>
                </c:pt>
                <c:pt idx="130">
                  <c:v>4.0999999999999996</c:v>
                </c:pt>
                <c:pt idx="131">
                  <c:v>4.0999999999999996</c:v>
                </c:pt>
                <c:pt idx="132">
                  <c:v>4</c:v>
                </c:pt>
                <c:pt idx="133">
                  <c:v>4.0999999999999996</c:v>
                </c:pt>
                <c:pt idx="134">
                  <c:v>4</c:v>
                </c:pt>
                <c:pt idx="135">
                  <c:v>3.9</c:v>
                </c:pt>
                <c:pt idx="136">
                  <c:v>3.7</c:v>
                </c:pt>
                <c:pt idx="137">
                  <c:v>3.9</c:v>
                </c:pt>
                <c:pt idx="138">
                  <c:v>3.8</c:v>
                </c:pt>
                <c:pt idx="139">
                  <c:v>3.8</c:v>
                </c:pt>
                <c:pt idx="140">
                  <c:v>3.6</c:v>
                </c:pt>
                <c:pt idx="141">
                  <c:v>3.7</c:v>
                </c:pt>
                <c:pt idx="142">
                  <c:v>3.8</c:v>
                </c:pt>
                <c:pt idx="143">
                  <c:v>3.8</c:v>
                </c:pt>
                <c:pt idx="144">
                  <c:v>3.9</c:v>
                </c:pt>
                <c:pt idx="145">
                  <c:v>3.8</c:v>
                </c:pt>
                <c:pt idx="146">
                  <c:v>3.7</c:v>
                </c:pt>
                <c:pt idx="147">
                  <c:v>3.5</c:v>
                </c:pt>
                <c:pt idx="148">
                  <c:v>3.6</c:v>
                </c:pt>
                <c:pt idx="149">
                  <c:v>3.6</c:v>
                </c:pt>
                <c:pt idx="150">
                  <c:v>3.6</c:v>
                </c:pt>
                <c:pt idx="151">
                  <c:v>3.6</c:v>
                </c:pt>
                <c:pt idx="152">
                  <c:v>3.3</c:v>
                </c:pt>
                <c:pt idx="153">
                  <c:v>3.5</c:v>
                </c:pt>
                <c:pt idx="154">
                  <c:v>3.6</c:v>
                </c:pt>
                <c:pt idx="155">
                  <c:v>3.6</c:v>
                </c:pt>
                <c:pt idx="156">
                  <c:v>3.5</c:v>
                </c:pt>
                <c:pt idx="157">
                  <c:v>3.4</c:v>
                </c:pt>
                <c:pt idx="158">
                  <c:v>4.4000000000000004</c:v>
                </c:pt>
                <c:pt idx="159">
                  <c:v>16.100000000000001</c:v>
                </c:pt>
                <c:pt idx="160">
                  <c:v>14.5</c:v>
                </c:pt>
                <c:pt idx="161">
                  <c:v>11.7</c:v>
                </c:pt>
                <c:pt idx="162">
                  <c:v>10.6</c:v>
                </c:pt>
                <c:pt idx="163">
                  <c:v>8.6</c:v>
                </c:pt>
                <c:pt idx="164">
                  <c:v>8</c:v>
                </c:pt>
                <c:pt idx="165">
                  <c:v>6.8</c:v>
                </c:pt>
                <c:pt idx="166">
                  <c:v>6.4</c:v>
                </c:pt>
                <c:pt idx="167">
                  <c:v>6.7</c:v>
                </c:pt>
                <c:pt idx="168">
                  <c:v>6.3</c:v>
                </c:pt>
                <c:pt idx="169">
                  <c:v>6.1</c:v>
                </c:pt>
                <c:pt idx="170">
                  <c:v>5.9</c:v>
                </c:pt>
                <c:pt idx="171">
                  <c:v>5.8</c:v>
                </c:pt>
                <c:pt idx="172">
                  <c:v>5.5</c:v>
                </c:pt>
                <c:pt idx="173">
                  <c:v>5.7</c:v>
                </c:pt>
                <c:pt idx="174">
                  <c:v>5.2</c:v>
                </c:pt>
                <c:pt idx="175">
                  <c:v>5</c:v>
                </c:pt>
              </c:numCache>
            </c:numRef>
          </c:val>
          <c:smooth val="0"/>
          <c:extLst>
            <c:ext xmlns:c16="http://schemas.microsoft.com/office/drawing/2014/chart" uri="{C3380CC4-5D6E-409C-BE32-E72D297353CC}">
              <c16:uniqueId val="{00000002-2A44-4C19-BAFB-E0A5D51CC224}"/>
            </c:ext>
          </c:extLst>
        </c:ser>
        <c:dLbls>
          <c:showLegendKey val="0"/>
          <c:showVal val="0"/>
          <c:showCatName val="0"/>
          <c:showSerName val="0"/>
          <c:showPercent val="0"/>
          <c:showBubbleSize val="0"/>
        </c:dLbls>
        <c:marker val="1"/>
        <c:smooth val="0"/>
        <c:axId val="542371216"/>
        <c:axId val="542376136"/>
      </c:lineChart>
      <c:catAx>
        <c:axId val="5423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2376136"/>
        <c:crosses val="autoZero"/>
        <c:auto val="1"/>
        <c:lblAlgn val="ctr"/>
        <c:lblOffset val="100"/>
        <c:tickLblSkip val="12"/>
        <c:noMultiLvlLbl val="0"/>
      </c:catAx>
      <c:valAx>
        <c:axId val="542376136"/>
        <c:scaling>
          <c:orientation val="minMax"/>
          <c:max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237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v>Great Recession</c:v>
          </c:tx>
          <c:spPr>
            <a:solidFill>
              <a:schemeClr val="accent1"/>
            </a:solidFill>
            <a:ln>
              <a:noFill/>
            </a:ln>
            <a:effectLst/>
          </c:spPr>
          <c:invertIfNegative val="0"/>
          <c:cat>
            <c:strRef>
              <c:f>'WA SA'!$NS$35:$NS$47</c:f>
              <c:strCache>
                <c:ptCount val="13"/>
                <c:pt idx="0">
                  <c:v>Total Nonfarm</c:v>
                </c:pt>
                <c:pt idx="1">
                  <c:v>Construction</c:v>
                </c:pt>
                <c:pt idx="2">
                  <c:v>Manufacturing</c:v>
                </c:pt>
                <c:pt idx="3">
                  <c:v>Wholesale Trade</c:v>
                </c:pt>
                <c:pt idx="4">
                  <c:v>Retail Trade</c:v>
                </c:pt>
                <c:pt idx="5">
                  <c:v>Trans., Warehousing &amp; Utilities</c:v>
                </c:pt>
                <c:pt idx="6">
                  <c:v>Information</c:v>
                </c:pt>
                <c:pt idx="7">
                  <c:v>Financial Activities</c:v>
                </c:pt>
                <c:pt idx="8">
                  <c:v>Professional &amp; Business Serv.</c:v>
                </c:pt>
                <c:pt idx="9">
                  <c:v>Education &amp; Health Serv.</c:v>
                </c:pt>
                <c:pt idx="10">
                  <c:v>Leisure &amp; Hospitality</c:v>
                </c:pt>
                <c:pt idx="11">
                  <c:v>Other Services</c:v>
                </c:pt>
                <c:pt idx="12">
                  <c:v>Government</c:v>
                </c:pt>
              </c:strCache>
            </c:strRef>
          </c:cat>
          <c:val>
            <c:numRef>
              <c:f>'WA SA'!$NT$35:$NT$47</c:f>
              <c:numCache>
                <c:formatCode>0.0%</c:formatCode>
                <c:ptCount val="13"/>
                <c:pt idx="0">
                  <c:v>-6.179532377689826E-2</c:v>
                </c:pt>
                <c:pt idx="1">
                  <c:v>-0.30828889966068834</c:v>
                </c:pt>
                <c:pt idx="2">
                  <c:v>-0.13685272360457296</c:v>
                </c:pt>
                <c:pt idx="3">
                  <c:v>-8.6590038314176249E-2</c:v>
                </c:pt>
                <c:pt idx="4">
                  <c:v>-7.2507552870090641E-2</c:v>
                </c:pt>
                <c:pt idx="5">
                  <c:v>-9.3264248704663211E-2</c:v>
                </c:pt>
                <c:pt idx="6">
                  <c:v>-1.3435700575815739E-2</c:v>
                </c:pt>
                <c:pt idx="7">
                  <c:v>-0.11572890025575447</c:v>
                </c:pt>
                <c:pt idx="8">
                  <c:v>-8.2027912275704926E-2</c:v>
                </c:pt>
                <c:pt idx="9">
                  <c:v>8.0041046690610573E-2</c:v>
                </c:pt>
                <c:pt idx="10">
                  <c:v>-7.2931276297335201E-2</c:v>
                </c:pt>
                <c:pt idx="11">
                  <c:v>-2.7027027027027029E-2</c:v>
                </c:pt>
                <c:pt idx="12">
                  <c:v>9.9392600773053567E-3</c:v>
                </c:pt>
              </c:numCache>
            </c:numRef>
          </c:val>
          <c:extLst>
            <c:ext xmlns:c16="http://schemas.microsoft.com/office/drawing/2014/chart" uri="{C3380CC4-5D6E-409C-BE32-E72D297353CC}">
              <c16:uniqueId val="{00000000-EFD9-4000-99BF-E06B688AB294}"/>
            </c:ext>
          </c:extLst>
        </c:ser>
        <c:ser>
          <c:idx val="1"/>
          <c:order val="1"/>
          <c:tx>
            <c:v>COVID-19</c:v>
          </c:tx>
          <c:spPr>
            <a:solidFill>
              <a:schemeClr val="accent2"/>
            </a:solidFill>
            <a:ln>
              <a:noFill/>
            </a:ln>
            <a:effectLst/>
          </c:spPr>
          <c:invertIfNegative val="0"/>
          <c:val>
            <c:numRef>
              <c:f>'WA SA'!$NX$35:$NX$47</c:f>
              <c:numCache>
                <c:formatCode>0.0%</c:formatCode>
                <c:ptCount val="13"/>
                <c:pt idx="0">
                  <c:v>-0.11668989844394503</c:v>
                </c:pt>
                <c:pt idx="1">
                  <c:v>-0.16614420062695925</c:v>
                </c:pt>
                <c:pt idx="2">
                  <c:v>-7.8624914908100751E-2</c:v>
                </c:pt>
                <c:pt idx="3">
                  <c:v>-6.7153284671532851E-2</c:v>
                </c:pt>
                <c:pt idx="4">
                  <c:v>-0.11267960675573481</c:v>
                </c:pt>
                <c:pt idx="5">
                  <c:v>-6.9787234042553187E-2</c:v>
                </c:pt>
                <c:pt idx="6">
                  <c:v>-9.3833780160857902E-3</c:v>
                </c:pt>
                <c:pt idx="7">
                  <c:v>-3.6285362853628537E-2</c:v>
                </c:pt>
                <c:pt idx="8">
                  <c:v>-7.2329878323569172E-2</c:v>
                </c:pt>
                <c:pt idx="9">
                  <c:v>-9.228352640879639E-2</c:v>
                </c:pt>
                <c:pt idx="10">
                  <c:v>-0.40691033695031409</c:v>
                </c:pt>
                <c:pt idx="11">
                  <c:v>-0.18352059925093633</c:v>
                </c:pt>
                <c:pt idx="12">
                  <c:v>-5.7702041504977222E-2</c:v>
                </c:pt>
              </c:numCache>
            </c:numRef>
          </c:val>
          <c:extLst>
            <c:ext xmlns:c16="http://schemas.microsoft.com/office/drawing/2014/chart" uri="{C3380CC4-5D6E-409C-BE32-E72D297353CC}">
              <c16:uniqueId val="{00000001-EFD9-4000-99BF-E06B688AB294}"/>
            </c:ext>
          </c:extLst>
        </c:ser>
        <c:dLbls>
          <c:showLegendKey val="0"/>
          <c:showVal val="0"/>
          <c:showCatName val="0"/>
          <c:showSerName val="0"/>
          <c:showPercent val="0"/>
          <c:showBubbleSize val="0"/>
        </c:dLbls>
        <c:gapWidth val="219"/>
        <c:axId val="976328576"/>
        <c:axId val="976320048"/>
      </c:barChart>
      <c:catAx>
        <c:axId val="97632857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76320048"/>
        <c:crosses val="autoZero"/>
        <c:auto val="1"/>
        <c:lblAlgn val="ctr"/>
        <c:lblOffset val="100"/>
        <c:noMultiLvlLbl val="0"/>
      </c:catAx>
      <c:valAx>
        <c:axId val="976320048"/>
        <c:scaling>
          <c:orientation val="minMax"/>
          <c:max val="0.1"/>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76328576"/>
        <c:crosses val="autoZero"/>
        <c:crossBetween val="between"/>
      </c:valAx>
      <c:spPr>
        <a:noFill/>
        <a:ln>
          <a:noFill/>
        </a:ln>
        <a:effectLst/>
      </c:spPr>
    </c:plotArea>
    <c:legend>
      <c:legendPos val="b"/>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'Washington State'!$NT$18</c:f>
              <c:strCache>
                <c:ptCount val="1"/>
                <c:pt idx="0">
                  <c:v>Total Nonfarm</c:v>
                </c:pt>
              </c:strCache>
            </c:strRef>
          </c:tx>
          <c:spPr>
            <a:ln w="28575" cap="rnd">
              <a:solidFill>
                <a:schemeClr val="accent1"/>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State'!$NU$18:$ON$18</c:f>
              <c:numCache>
                <c:formatCode>0.0%</c:formatCode>
                <c:ptCount val="20"/>
                <c:pt idx="0">
                  <c:v>0.99863454043751598</c:v>
                </c:pt>
                <c:pt idx="1">
                  <c:v>1</c:v>
                </c:pt>
                <c:pt idx="2">
                  <c:v>0.99368474952351149</c:v>
                </c:pt>
                <c:pt idx="3">
                  <c:v>0.88331010155605494</c:v>
                </c:pt>
                <c:pt idx="4">
                  <c:v>0.88018092339202914</c:v>
                </c:pt>
                <c:pt idx="5">
                  <c:v>0.90390578329018856</c:v>
                </c:pt>
                <c:pt idx="6">
                  <c:v>0.91497169516115262</c:v>
                </c:pt>
                <c:pt idx="7">
                  <c:v>0.92353426450089604</c:v>
                </c:pt>
                <c:pt idx="8">
                  <c:v>0.92706170170397972</c:v>
                </c:pt>
                <c:pt idx="9">
                  <c:v>0.92882542030552162</c:v>
                </c:pt>
                <c:pt idx="10">
                  <c:v>0.93098739794612129</c:v>
                </c:pt>
                <c:pt idx="11">
                  <c:v>0.92839871419224529</c:v>
                </c:pt>
                <c:pt idx="12">
                  <c:v>0.9307029272039371</c:v>
                </c:pt>
                <c:pt idx="13">
                  <c:v>0.93644923619605724</c:v>
                </c:pt>
                <c:pt idx="14">
                  <c:v>0.94324808693425877</c:v>
                </c:pt>
                <c:pt idx="15">
                  <c:v>0.94700310073108984</c:v>
                </c:pt>
                <c:pt idx="16">
                  <c:v>0.94959178448496573</c:v>
                </c:pt>
                <c:pt idx="17">
                  <c:v>0.95687423548488038</c:v>
                </c:pt>
                <c:pt idx="18">
                  <c:v>0.96378687451995559</c:v>
                </c:pt>
                <c:pt idx="19">
                  <c:v>0.9685659829886496</c:v>
                </c:pt>
              </c:numCache>
            </c:numRef>
          </c:val>
          <c:smooth val="0"/>
          <c:extLst>
            <c:ext xmlns:c16="http://schemas.microsoft.com/office/drawing/2014/chart" uri="{C3380CC4-5D6E-409C-BE32-E72D297353CC}">
              <c16:uniqueId val="{00000000-427E-48FB-9905-AFDDEBEA87D6}"/>
            </c:ext>
          </c:extLst>
        </c:ser>
        <c:ser>
          <c:idx val="1"/>
          <c:order val="1"/>
          <c:tx>
            <c:strRef>
              <c:f>'Washington State'!$NT$19</c:f>
              <c:strCache>
                <c:ptCount val="1"/>
                <c:pt idx="0">
                  <c:v>Construction</c:v>
                </c:pt>
              </c:strCache>
            </c:strRef>
          </c:tx>
          <c:spPr>
            <a:ln w="28575" cap="rnd">
              <a:solidFill>
                <a:schemeClr val="accent2"/>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State'!$NU$19:$ON$19</c:f>
              <c:numCache>
                <c:formatCode>0.0%</c:formatCode>
                <c:ptCount val="20"/>
                <c:pt idx="0">
                  <c:v>0.99149126735333637</c:v>
                </c:pt>
                <c:pt idx="1">
                  <c:v>1</c:v>
                </c:pt>
                <c:pt idx="2">
                  <c:v>1.0013434841021047</c:v>
                </c:pt>
                <c:pt idx="3">
                  <c:v>0.83385579937304077</c:v>
                </c:pt>
                <c:pt idx="4">
                  <c:v>0.90953873712494404</c:v>
                </c:pt>
                <c:pt idx="5">
                  <c:v>0.93909538737124942</c:v>
                </c:pt>
                <c:pt idx="6">
                  <c:v>0.94805194805194803</c:v>
                </c:pt>
                <c:pt idx="7">
                  <c:v>0.95208240035826242</c:v>
                </c:pt>
                <c:pt idx="8">
                  <c:v>0.95924764890282133</c:v>
                </c:pt>
                <c:pt idx="9">
                  <c:v>0.97357814599193915</c:v>
                </c:pt>
                <c:pt idx="10">
                  <c:v>0.97581728616211372</c:v>
                </c:pt>
                <c:pt idx="11">
                  <c:v>0.98477384684281233</c:v>
                </c:pt>
                <c:pt idx="12">
                  <c:v>0.99014778325123154</c:v>
                </c:pt>
                <c:pt idx="13">
                  <c:v>0.99014778325123154</c:v>
                </c:pt>
                <c:pt idx="14">
                  <c:v>1.00089565606807</c:v>
                </c:pt>
                <c:pt idx="15">
                  <c:v>1.0035826242722794</c:v>
                </c:pt>
                <c:pt idx="16">
                  <c:v>0.98925212718316169</c:v>
                </c:pt>
                <c:pt idx="17">
                  <c:v>0.99462606359158079</c:v>
                </c:pt>
                <c:pt idx="18">
                  <c:v>0.99910434393193015</c:v>
                </c:pt>
                <c:pt idx="19">
                  <c:v>0.99193909538737124</c:v>
                </c:pt>
              </c:numCache>
            </c:numRef>
          </c:val>
          <c:smooth val="0"/>
          <c:extLst>
            <c:ext xmlns:c16="http://schemas.microsoft.com/office/drawing/2014/chart" uri="{C3380CC4-5D6E-409C-BE32-E72D297353CC}">
              <c16:uniqueId val="{00000001-427E-48FB-9905-AFDDEBEA87D6}"/>
            </c:ext>
          </c:extLst>
        </c:ser>
        <c:ser>
          <c:idx val="2"/>
          <c:order val="2"/>
          <c:tx>
            <c:strRef>
              <c:f>'Washington State'!$NT$20</c:f>
              <c:strCache>
                <c:ptCount val="1"/>
                <c:pt idx="0">
                  <c:v>Manufacturing</c:v>
                </c:pt>
              </c:strCache>
            </c:strRef>
          </c:tx>
          <c:spPr>
            <a:ln w="28575" cap="rnd">
              <a:solidFill>
                <a:schemeClr val="accent3"/>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State'!$NU$20:$ON$20</c:f>
              <c:numCache>
                <c:formatCode>0.0%</c:formatCode>
                <c:ptCount val="20"/>
                <c:pt idx="0">
                  <c:v>0.99863852961198096</c:v>
                </c:pt>
                <c:pt idx="1">
                  <c:v>1</c:v>
                </c:pt>
                <c:pt idx="2">
                  <c:v>0.98740639891082371</c:v>
                </c:pt>
                <c:pt idx="3">
                  <c:v>0.92137508509189925</c:v>
                </c:pt>
                <c:pt idx="4">
                  <c:v>0.91048332198774673</c:v>
                </c:pt>
                <c:pt idx="5">
                  <c:v>0.92273655547991829</c:v>
                </c:pt>
                <c:pt idx="6">
                  <c:v>0.90537780803267531</c:v>
                </c:pt>
                <c:pt idx="7">
                  <c:v>0.89584751531654183</c:v>
                </c:pt>
                <c:pt idx="8">
                  <c:v>0.89210347174948945</c:v>
                </c:pt>
                <c:pt idx="9">
                  <c:v>0.88835942818243707</c:v>
                </c:pt>
                <c:pt idx="10">
                  <c:v>0.88631722260040846</c:v>
                </c:pt>
                <c:pt idx="11">
                  <c:v>0.88529611980939416</c:v>
                </c:pt>
                <c:pt idx="12">
                  <c:v>0.88325391422736554</c:v>
                </c:pt>
                <c:pt idx="13">
                  <c:v>0.87950987066031316</c:v>
                </c:pt>
                <c:pt idx="14">
                  <c:v>0.87916950306330832</c:v>
                </c:pt>
                <c:pt idx="15">
                  <c:v>0.87644656228727025</c:v>
                </c:pt>
                <c:pt idx="16">
                  <c:v>0.87474472430224648</c:v>
                </c:pt>
                <c:pt idx="17">
                  <c:v>0.87168141592920356</c:v>
                </c:pt>
                <c:pt idx="18">
                  <c:v>0.87508509189925121</c:v>
                </c:pt>
                <c:pt idx="19">
                  <c:v>0.88189244383934651</c:v>
                </c:pt>
              </c:numCache>
            </c:numRef>
          </c:val>
          <c:smooth val="0"/>
          <c:extLst>
            <c:ext xmlns:c16="http://schemas.microsoft.com/office/drawing/2014/chart" uri="{C3380CC4-5D6E-409C-BE32-E72D297353CC}">
              <c16:uniqueId val="{00000002-427E-48FB-9905-AFDDEBEA87D6}"/>
            </c:ext>
          </c:extLst>
        </c:ser>
        <c:ser>
          <c:idx val="3"/>
          <c:order val="3"/>
          <c:tx>
            <c:strRef>
              <c:f>'Washington State'!$NT$21</c:f>
              <c:strCache>
                <c:ptCount val="1"/>
                <c:pt idx="0">
                  <c:v>Wholesale Trade</c:v>
                </c:pt>
              </c:strCache>
            </c:strRef>
          </c:tx>
          <c:spPr>
            <a:ln w="28575" cap="rnd">
              <a:solidFill>
                <a:schemeClr val="accent4"/>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State'!$NU$21:$ON$21</c:f>
              <c:numCache>
                <c:formatCode>0.0%</c:formatCode>
                <c:ptCount val="20"/>
                <c:pt idx="0">
                  <c:v>0.99927007299270076</c:v>
                </c:pt>
                <c:pt idx="1">
                  <c:v>1</c:v>
                </c:pt>
                <c:pt idx="2">
                  <c:v>0.99708029197080295</c:v>
                </c:pt>
                <c:pt idx="3">
                  <c:v>0.93284671532846719</c:v>
                </c:pt>
                <c:pt idx="4">
                  <c:v>0.93211678832116784</c:v>
                </c:pt>
                <c:pt idx="5">
                  <c:v>0.93649635036496348</c:v>
                </c:pt>
                <c:pt idx="6">
                  <c:v>0.9255474452554745</c:v>
                </c:pt>
                <c:pt idx="7">
                  <c:v>0.93138686131386861</c:v>
                </c:pt>
                <c:pt idx="8">
                  <c:v>0.93503649635036501</c:v>
                </c:pt>
                <c:pt idx="9">
                  <c:v>0.95693430656934308</c:v>
                </c:pt>
                <c:pt idx="10">
                  <c:v>0.9591240875912409</c:v>
                </c:pt>
                <c:pt idx="11">
                  <c:v>0.96423357664233578</c:v>
                </c:pt>
                <c:pt idx="12">
                  <c:v>0.97299270072992705</c:v>
                </c:pt>
                <c:pt idx="13">
                  <c:v>0.97372262773722629</c:v>
                </c:pt>
                <c:pt idx="14">
                  <c:v>0.97737226277372258</c:v>
                </c:pt>
                <c:pt idx="15">
                  <c:v>0.98686131386861309</c:v>
                </c:pt>
                <c:pt idx="16">
                  <c:v>0.98759124087591244</c:v>
                </c:pt>
                <c:pt idx="17">
                  <c:v>1.0007299270072993</c:v>
                </c:pt>
                <c:pt idx="18">
                  <c:v>1.013868613138686</c:v>
                </c:pt>
                <c:pt idx="19">
                  <c:v>1.0124087591240876</c:v>
                </c:pt>
              </c:numCache>
            </c:numRef>
          </c:val>
          <c:smooth val="0"/>
          <c:extLst>
            <c:ext xmlns:c16="http://schemas.microsoft.com/office/drawing/2014/chart" uri="{C3380CC4-5D6E-409C-BE32-E72D297353CC}">
              <c16:uniqueId val="{00000003-427E-48FB-9905-AFDDEBEA87D6}"/>
            </c:ext>
          </c:extLst>
        </c:ser>
        <c:ser>
          <c:idx val="4"/>
          <c:order val="4"/>
          <c:tx>
            <c:strRef>
              <c:f>'Washington State'!$NT$22</c:f>
              <c:strCache>
                <c:ptCount val="1"/>
                <c:pt idx="0">
                  <c:v>Retail Trade</c:v>
                </c:pt>
              </c:strCache>
            </c:strRef>
          </c:tx>
          <c:spPr>
            <a:ln w="28575" cap="rnd">
              <a:solidFill>
                <a:schemeClr val="accent5"/>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State'!$NU$22:$ON$22</c:f>
              <c:numCache>
                <c:formatCode>0.0%</c:formatCode>
                <c:ptCount val="20"/>
                <c:pt idx="0">
                  <c:v>0.99798336274262667</c:v>
                </c:pt>
                <c:pt idx="1">
                  <c:v>1</c:v>
                </c:pt>
                <c:pt idx="2">
                  <c:v>0.999243761028485</c:v>
                </c:pt>
                <c:pt idx="3">
                  <c:v>0.88732039324426515</c:v>
                </c:pt>
                <c:pt idx="4">
                  <c:v>0.89185782707335515</c:v>
                </c:pt>
                <c:pt idx="5">
                  <c:v>0.94378623645071846</c:v>
                </c:pt>
                <c:pt idx="6">
                  <c:v>0.97453995462566168</c:v>
                </c:pt>
                <c:pt idx="7">
                  <c:v>0.987143937484245</c:v>
                </c:pt>
                <c:pt idx="8">
                  <c:v>0.99672296445676833</c:v>
                </c:pt>
                <c:pt idx="9">
                  <c:v>1.0042853541719183</c:v>
                </c:pt>
                <c:pt idx="10">
                  <c:v>1.0065540710864633</c:v>
                </c:pt>
                <c:pt idx="11">
                  <c:v>1.01058734560121</c:v>
                </c:pt>
                <c:pt idx="12">
                  <c:v>1.0126039828585833</c:v>
                </c:pt>
                <c:pt idx="13">
                  <c:v>1.0141164608016133</c:v>
                </c:pt>
                <c:pt idx="14">
                  <c:v>1.0118477438870683</c:v>
                </c:pt>
                <c:pt idx="15">
                  <c:v>1.0070582304008067</c:v>
                </c:pt>
                <c:pt idx="16">
                  <c:v>1.0063019914292917</c:v>
                </c:pt>
                <c:pt idx="17">
                  <c:v>1.0133602218300983</c:v>
                </c:pt>
                <c:pt idx="18">
                  <c:v>1.0103352659440383</c:v>
                </c:pt>
                <c:pt idx="19">
                  <c:v>1.00604991177212</c:v>
                </c:pt>
              </c:numCache>
            </c:numRef>
          </c:val>
          <c:smooth val="0"/>
          <c:extLst>
            <c:ext xmlns:c16="http://schemas.microsoft.com/office/drawing/2014/chart" uri="{C3380CC4-5D6E-409C-BE32-E72D297353CC}">
              <c16:uniqueId val="{00000004-427E-48FB-9905-AFDDEBEA87D6}"/>
            </c:ext>
          </c:extLst>
        </c:ser>
        <c:ser>
          <c:idx val="5"/>
          <c:order val="5"/>
          <c:tx>
            <c:strRef>
              <c:f>'Washington State'!$NT$23</c:f>
              <c:strCache>
                <c:ptCount val="1"/>
                <c:pt idx="0">
                  <c:v>Transportation, Warehousing and Utilities</c:v>
                </c:pt>
              </c:strCache>
            </c:strRef>
          </c:tx>
          <c:spPr>
            <a:ln w="28575" cap="rnd">
              <a:solidFill>
                <a:schemeClr val="accent6"/>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State'!$NU$23:$ON$23</c:f>
              <c:numCache>
                <c:formatCode>0.0%</c:formatCode>
                <c:ptCount val="20"/>
                <c:pt idx="0">
                  <c:v>1.0076595744680852</c:v>
                </c:pt>
                <c:pt idx="1">
                  <c:v>1</c:v>
                </c:pt>
                <c:pt idx="2">
                  <c:v>1</c:v>
                </c:pt>
                <c:pt idx="3">
                  <c:v>0.93021276595744684</c:v>
                </c:pt>
                <c:pt idx="4">
                  <c:v>0.91829787234042548</c:v>
                </c:pt>
                <c:pt idx="5">
                  <c:v>0.92340425531914894</c:v>
                </c:pt>
                <c:pt idx="6">
                  <c:v>0.92851063829787239</c:v>
                </c:pt>
                <c:pt idx="7">
                  <c:v>0.93106382978723401</c:v>
                </c:pt>
                <c:pt idx="8">
                  <c:v>0.93446808510638302</c:v>
                </c:pt>
                <c:pt idx="9">
                  <c:v>0.94042553191489364</c:v>
                </c:pt>
                <c:pt idx="10">
                  <c:v>0.95744680851063835</c:v>
                </c:pt>
                <c:pt idx="11">
                  <c:v>0.97702127659574467</c:v>
                </c:pt>
                <c:pt idx="12">
                  <c:v>0.96510638297872342</c:v>
                </c:pt>
                <c:pt idx="13">
                  <c:v>0.96425531914893614</c:v>
                </c:pt>
                <c:pt idx="14">
                  <c:v>0.9761702127659575</c:v>
                </c:pt>
                <c:pt idx="15">
                  <c:v>0.96851063829787232</c:v>
                </c:pt>
                <c:pt idx="16">
                  <c:v>0.96851063829787232</c:v>
                </c:pt>
                <c:pt idx="17">
                  <c:v>0.96851063829787232</c:v>
                </c:pt>
                <c:pt idx="18">
                  <c:v>0.96765957446808515</c:v>
                </c:pt>
                <c:pt idx="19">
                  <c:v>0.98042553191489357</c:v>
                </c:pt>
              </c:numCache>
            </c:numRef>
          </c:val>
          <c:smooth val="0"/>
          <c:extLst>
            <c:ext xmlns:c16="http://schemas.microsoft.com/office/drawing/2014/chart" uri="{C3380CC4-5D6E-409C-BE32-E72D297353CC}">
              <c16:uniqueId val="{00000005-427E-48FB-9905-AFDDEBEA87D6}"/>
            </c:ext>
          </c:extLst>
        </c:ser>
        <c:ser>
          <c:idx val="6"/>
          <c:order val="6"/>
          <c:tx>
            <c:strRef>
              <c:f>'Washington State'!$NT$24</c:f>
              <c:strCache>
                <c:ptCount val="1"/>
                <c:pt idx="0">
                  <c:v>Information</c:v>
                </c:pt>
              </c:strCache>
            </c:strRef>
          </c:tx>
          <c:spPr>
            <a:ln w="28575" cap="rnd">
              <a:solidFill>
                <a:schemeClr val="accent1">
                  <a:lumMod val="6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State'!$NU$24:$ON$24</c:f>
              <c:numCache>
                <c:formatCode>0.0%</c:formatCode>
                <c:ptCount val="20"/>
                <c:pt idx="0">
                  <c:v>0.99597855227882037</c:v>
                </c:pt>
                <c:pt idx="1">
                  <c:v>1</c:v>
                </c:pt>
                <c:pt idx="2">
                  <c:v>1.0053619302949062</c:v>
                </c:pt>
                <c:pt idx="3">
                  <c:v>0.9906166219839142</c:v>
                </c:pt>
                <c:pt idx="4">
                  <c:v>0.9906166219839142</c:v>
                </c:pt>
                <c:pt idx="5">
                  <c:v>0.98659517426273458</c:v>
                </c:pt>
                <c:pt idx="6">
                  <c:v>0.98257372654155495</c:v>
                </c:pt>
                <c:pt idx="7">
                  <c:v>0.99128686327077753</c:v>
                </c:pt>
                <c:pt idx="8">
                  <c:v>1.0060321715817695</c:v>
                </c:pt>
                <c:pt idx="9">
                  <c:v>1.010053619302949</c:v>
                </c:pt>
                <c:pt idx="10">
                  <c:v>1.0107238605898123</c:v>
                </c:pt>
                <c:pt idx="11">
                  <c:v>1.0127345844504021</c:v>
                </c:pt>
                <c:pt idx="12">
                  <c:v>1.0274798927613942</c:v>
                </c:pt>
                <c:pt idx="13">
                  <c:v>1.0328418230563003</c:v>
                </c:pt>
                <c:pt idx="14">
                  <c:v>1.0382037533512065</c:v>
                </c:pt>
                <c:pt idx="15">
                  <c:v>1.0361930294906165</c:v>
                </c:pt>
                <c:pt idx="16">
                  <c:v>1.0395442359249329</c:v>
                </c:pt>
                <c:pt idx="17">
                  <c:v>1.0435656836461127</c:v>
                </c:pt>
                <c:pt idx="18">
                  <c:v>1.0442359249329758</c:v>
                </c:pt>
                <c:pt idx="19">
                  <c:v>1.0449061662198391</c:v>
                </c:pt>
              </c:numCache>
            </c:numRef>
          </c:val>
          <c:smooth val="0"/>
          <c:extLst>
            <c:ext xmlns:c16="http://schemas.microsoft.com/office/drawing/2014/chart" uri="{C3380CC4-5D6E-409C-BE32-E72D297353CC}">
              <c16:uniqueId val="{00000006-427E-48FB-9905-AFDDEBEA87D6}"/>
            </c:ext>
          </c:extLst>
        </c:ser>
        <c:ser>
          <c:idx val="7"/>
          <c:order val="7"/>
          <c:tx>
            <c:strRef>
              <c:f>'Washington State'!$NT$25</c:f>
              <c:strCache>
                <c:ptCount val="1"/>
                <c:pt idx="0">
                  <c:v>Financial Activities</c:v>
                </c:pt>
              </c:strCache>
            </c:strRef>
          </c:tx>
          <c:spPr>
            <a:ln w="28575" cap="rnd">
              <a:solidFill>
                <a:schemeClr val="accent2">
                  <a:lumMod val="6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State'!$NU$25:$ON$25</c:f>
              <c:numCache>
                <c:formatCode>0.0%</c:formatCode>
                <c:ptCount val="20"/>
                <c:pt idx="0">
                  <c:v>1</c:v>
                </c:pt>
                <c:pt idx="1">
                  <c:v>1</c:v>
                </c:pt>
                <c:pt idx="2">
                  <c:v>0.99938499384993851</c:v>
                </c:pt>
                <c:pt idx="3">
                  <c:v>0.96371463714637151</c:v>
                </c:pt>
                <c:pt idx="4">
                  <c:v>0.95633456334563349</c:v>
                </c:pt>
                <c:pt idx="5">
                  <c:v>0.95694956949569498</c:v>
                </c:pt>
                <c:pt idx="6">
                  <c:v>0.95694956949569498</c:v>
                </c:pt>
                <c:pt idx="7">
                  <c:v>0.96125461254612543</c:v>
                </c:pt>
                <c:pt idx="8">
                  <c:v>0.96678966789667897</c:v>
                </c:pt>
                <c:pt idx="9">
                  <c:v>0.97662976629766296</c:v>
                </c:pt>
                <c:pt idx="10">
                  <c:v>0.97785977859778594</c:v>
                </c:pt>
                <c:pt idx="11">
                  <c:v>0.97847478474784744</c:v>
                </c:pt>
                <c:pt idx="12">
                  <c:v>0.98031980319803202</c:v>
                </c:pt>
                <c:pt idx="13">
                  <c:v>0.9821648216482165</c:v>
                </c:pt>
                <c:pt idx="14">
                  <c:v>0.98585485854858546</c:v>
                </c:pt>
                <c:pt idx="15">
                  <c:v>0.98954489544895452</c:v>
                </c:pt>
                <c:pt idx="16">
                  <c:v>0.99507995079950795</c:v>
                </c:pt>
                <c:pt idx="17">
                  <c:v>0.99569495694956944</c:v>
                </c:pt>
                <c:pt idx="18">
                  <c:v>1.0043050430504306</c:v>
                </c:pt>
                <c:pt idx="19">
                  <c:v>1.0049200492004919</c:v>
                </c:pt>
              </c:numCache>
            </c:numRef>
          </c:val>
          <c:smooth val="0"/>
          <c:extLst>
            <c:ext xmlns:c16="http://schemas.microsoft.com/office/drawing/2014/chart" uri="{C3380CC4-5D6E-409C-BE32-E72D297353CC}">
              <c16:uniqueId val="{00000007-427E-48FB-9905-AFDDEBEA87D6}"/>
            </c:ext>
          </c:extLst>
        </c:ser>
        <c:ser>
          <c:idx val="8"/>
          <c:order val="8"/>
          <c:tx>
            <c:strRef>
              <c:f>'Washington State'!$NT$26</c:f>
              <c:strCache>
                <c:ptCount val="1"/>
                <c:pt idx="0">
                  <c:v>Professional and Business Services</c:v>
                </c:pt>
              </c:strCache>
            </c:strRef>
          </c:tx>
          <c:spPr>
            <a:ln w="28575" cap="rnd">
              <a:solidFill>
                <a:schemeClr val="accent3">
                  <a:lumMod val="6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State'!$NU$26:$ON$26</c:f>
              <c:numCache>
                <c:formatCode>0.0%</c:formatCode>
                <c:ptCount val="20"/>
                <c:pt idx="0">
                  <c:v>0.99684542586750791</c:v>
                </c:pt>
                <c:pt idx="1">
                  <c:v>1</c:v>
                </c:pt>
                <c:pt idx="2">
                  <c:v>0.99504281207751244</c:v>
                </c:pt>
                <c:pt idx="3">
                  <c:v>0.92767012167643081</c:v>
                </c:pt>
                <c:pt idx="4">
                  <c:v>0.92203695358269488</c:v>
                </c:pt>
                <c:pt idx="5">
                  <c:v>0.9296980621901757</c:v>
                </c:pt>
                <c:pt idx="6">
                  <c:v>0.93082469580892291</c:v>
                </c:pt>
                <c:pt idx="7">
                  <c:v>0.93307796304641732</c:v>
                </c:pt>
                <c:pt idx="8">
                  <c:v>0.93961243803515093</c:v>
                </c:pt>
                <c:pt idx="9">
                  <c:v>0.9637223974763407</c:v>
                </c:pt>
                <c:pt idx="10">
                  <c:v>0.96890491212257779</c:v>
                </c:pt>
                <c:pt idx="11">
                  <c:v>0.97994592158630012</c:v>
                </c:pt>
                <c:pt idx="12">
                  <c:v>0.97476340694006314</c:v>
                </c:pt>
                <c:pt idx="13">
                  <c:v>0.9797205948625507</c:v>
                </c:pt>
                <c:pt idx="14">
                  <c:v>0.98467778278503826</c:v>
                </c:pt>
                <c:pt idx="15">
                  <c:v>0.97836863452005407</c:v>
                </c:pt>
                <c:pt idx="16">
                  <c:v>0.98670572329878325</c:v>
                </c:pt>
                <c:pt idx="17">
                  <c:v>0.99707075259125733</c:v>
                </c:pt>
                <c:pt idx="18">
                  <c:v>1.0011266336187472</c:v>
                </c:pt>
                <c:pt idx="19">
                  <c:v>1.0087877422262281</c:v>
                </c:pt>
              </c:numCache>
            </c:numRef>
          </c:val>
          <c:smooth val="0"/>
          <c:extLst>
            <c:ext xmlns:c16="http://schemas.microsoft.com/office/drawing/2014/chart" uri="{C3380CC4-5D6E-409C-BE32-E72D297353CC}">
              <c16:uniqueId val="{00000008-427E-48FB-9905-AFDDEBEA87D6}"/>
            </c:ext>
          </c:extLst>
        </c:ser>
        <c:ser>
          <c:idx val="9"/>
          <c:order val="9"/>
          <c:tx>
            <c:strRef>
              <c:f>'Washington State'!$NT$27</c:f>
              <c:strCache>
                <c:ptCount val="1"/>
                <c:pt idx="0">
                  <c:v>Education and Health Services</c:v>
                </c:pt>
              </c:strCache>
            </c:strRef>
          </c:tx>
          <c:spPr>
            <a:ln w="28575" cap="rnd">
              <a:solidFill>
                <a:schemeClr val="accent4">
                  <a:lumMod val="6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State'!$NU$27:$ON$27</c:f>
              <c:numCache>
                <c:formatCode>0.0%</c:formatCode>
                <c:ptCount val="20"/>
                <c:pt idx="0">
                  <c:v>0.9996073041429413</c:v>
                </c:pt>
                <c:pt idx="1">
                  <c:v>1</c:v>
                </c:pt>
                <c:pt idx="2">
                  <c:v>0.99430591007264868</c:v>
                </c:pt>
                <c:pt idx="3">
                  <c:v>0.90771647359120367</c:v>
                </c:pt>
                <c:pt idx="4">
                  <c:v>0.91026899666208516</c:v>
                </c:pt>
                <c:pt idx="5">
                  <c:v>0.93756135872766544</c:v>
                </c:pt>
                <c:pt idx="6">
                  <c:v>0.95209110543883757</c:v>
                </c:pt>
                <c:pt idx="7">
                  <c:v>0.95268014922442568</c:v>
                </c:pt>
                <c:pt idx="8">
                  <c:v>0.96505006872177501</c:v>
                </c:pt>
                <c:pt idx="9">
                  <c:v>0.9611231101511879</c:v>
                </c:pt>
                <c:pt idx="10">
                  <c:v>0.96426467700765761</c:v>
                </c:pt>
                <c:pt idx="11">
                  <c:v>0.96622815629295111</c:v>
                </c:pt>
                <c:pt idx="12">
                  <c:v>0.96878067936383272</c:v>
                </c:pt>
                <c:pt idx="13">
                  <c:v>0.96956607107795012</c:v>
                </c:pt>
                <c:pt idx="14">
                  <c:v>0.97486746514824274</c:v>
                </c:pt>
                <c:pt idx="15">
                  <c:v>0.97879442371882974</c:v>
                </c:pt>
                <c:pt idx="16">
                  <c:v>0.98213233850382875</c:v>
                </c:pt>
                <c:pt idx="17">
                  <c:v>0.99626938935794229</c:v>
                </c:pt>
                <c:pt idx="18">
                  <c:v>1.0017671313567642</c:v>
                </c:pt>
                <c:pt idx="19">
                  <c:v>1.0021598272138228</c:v>
                </c:pt>
              </c:numCache>
            </c:numRef>
          </c:val>
          <c:smooth val="0"/>
          <c:extLst>
            <c:ext xmlns:c16="http://schemas.microsoft.com/office/drawing/2014/chart" uri="{C3380CC4-5D6E-409C-BE32-E72D297353CC}">
              <c16:uniqueId val="{00000009-427E-48FB-9905-AFDDEBEA87D6}"/>
            </c:ext>
          </c:extLst>
        </c:ser>
        <c:ser>
          <c:idx val="10"/>
          <c:order val="10"/>
          <c:tx>
            <c:strRef>
              <c:f>'Washington State'!$NT$28</c:f>
              <c:strCache>
                <c:ptCount val="1"/>
                <c:pt idx="0">
                  <c:v>Leisure and Hospitality</c:v>
                </c:pt>
              </c:strCache>
            </c:strRef>
          </c:tx>
          <c:spPr>
            <a:ln w="28575" cap="rnd">
              <a:solidFill>
                <a:schemeClr val="accent5">
                  <a:lumMod val="6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State'!$NU$28:$ON$28</c:f>
              <c:numCache>
                <c:formatCode>0.0%</c:formatCode>
                <c:ptCount val="20"/>
                <c:pt idx="0">
                  <c:v>1</c:v>
                </c:pt>
                <c:pt idx="1">
                  <c:v>1</c:v>
                </c:pt>
                <c:pt idx="2">
                  <c:v>0.96858937749857221</c:v>
                </c:pt>
                <c:pt idx="3">
                  <c:v>0.59308966304968591</c:v>
                </c:pt>
                <c:pt idx="4">
                  <c:v>0.59565962307252995</c:v>
                </c:pt>
                <c:pt idx="5">
                  <c:v>0.65419760137064531</c:v>
                </c:pt>
                <c:pt idx="6">
                  <c:v>0.68132495716733299</c:v>
                </c:pt>
                <c:pt idx="7">
                  <c:v>0.6884637350085665</c:v>
                </c:pt>
                <c:pt idx="8">
                  <c:v>0.7095945174186179</c:v>
                </c:pt>
                <c:pt idx="9">
                  <c:v>0.72986864648772132</c:v>
                </c:pt>
                <c:pt idx="10">
                  <c:v>0.73786407766990292</c:v>
                </c:pt>
                <c:pt idx="11">
                  <c:v>0.6579097658480868</c:v>
                </c:pt>
                <c:pt idx="12">
                  <c:v>0.67275842375785266</c:v>
                </c:pt>
                <c:pt idx="13">
                  <c:v>0.72073101085094227</c:v>
                </c:pt>
                <c:pt idx="14">
                  <c:v>0.75099942889777271</c:v>
                </c:pt>
                <c:pt idx="15">
                  <c:v>0.77727013135351231</c:v>
                </c:pt>
                <c:pt idx="16">
                  <c:v>0.79668760708166764</c:v>
                </c:pt>
                <c:pt idx="17">
                  <c:v>0.81267846944603084</c:v>
                </c:pt>
                <c:pt idx="18">
                  <c:v>0.84009137635636777</c:v>
                </c:pt>
                <c:pt idx="19">
                  <c:v>0.86436322101656193</c:v>
                </c:pt>
              </c:numCache>
            </c:numRef>
          </c:val>
          <c:smooth val="0"/>
          <c:extLst>
            <c:ext xmlns:c16="http://schemas.microsoft.com/office/drawing/2014/chart" uri="{C3380CC4-5D6E-409C-BE32-E72D297353CC}">
              <c16:uniqueId val="{0000000A-427E-48FB-9905-AFDDEBEA87D6}"/>
            </c:ext>
          </c:extLst>
        </c:ser>
        <c:ser>
          <c:idx val="11"/>
          <c:order val="11"/>
          <c:tx>
            <c:strRef>
              <c:f>'Washington State'!$NT$29</c:f>
              <c:strCache>
                <c:ptCount val="1"/>
                <c:pt idx="0">
                  <c:v>Other Services</c:v>
                </c:pt>
              </c:strCache>
            </c:strRef>
          </c:tx>
          <c:spPr>
            <a:ln w="28575" cap="rnd">
              <a:solidFill>
                <a:schemeClr val="accent6">
                  <a:lumMod val="6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State'!$NU$29:$ON$29</c:f>
              <c:numCache>
                <c:formatCode>0.0%</c:formatCode>
                <c:ptCount val="20"/>
                <c:pt idx="0">
                  <c:v>0.99700374531835201</c:v>
                </c:pt>
                <c:pt idx="1">
                  <c:v>1</c:v>
                </c:pt>
                <c:pt idx="2">
                  <c:v>0.98801498127340825</c:v>
                </c:pt>
                <c:pt idx="3">
                  <c:v>0.81647940074906367</c:v>
                </c:pt>
                <c:pt idx="4">
                  <c:v>0.80374531835205998</c:v>
                </c:pt>
                <c:pt idx="5">
                  <c:v>0.83670411985018722</c:v>
                </c:pt>
                <c:pt idx="6">
                  <c:v>0.85018726591760296</c:v>
                </c:pt>
                <c:pt idx="7">
                  <c:v>0.86067415730337082</c:v>
                </c:pt>
                <c:pt idx="8">
                  <c:v>0.87340823970037451</c:v>
                </c:pt>
                <c:pt idx="9">
                  <c:v>0.87940074906367038</c:v>
                </c:pt>
                <c:pt idx="10">
                  <c:v>0.88164794007490632</c:v>
                </c:pt>
                <c:pt idx="11">
                  <c:v>0.87865168539325844</c:v>
                </c:pt>
                <c:pt idx="12">
                  <c:v>0.88164794007490632</c:v>
                </c:pt>
                <c:pt idx="13">
                  <c:v>0.88539325842696626</c:v>
                </c:pt>
                <c:pt idx="14">
                  <c:v>0.88764044943820219</c:v>
                </c:pt>
                <c:pt idx="15">
                  <c:v>0.89288389513108612</c:v>
                </c:pt>
                <c:pt idx="16">
                  <c:v>0.88838951310861425</c:v>
                </c:pt>
                <c:pt idx="17">
                  <c:v>0.88539325842696626</c:v>
                </c:pt>
                <c:pt idx="18">
                  <c:v>0.89363295880149818</c:v>
                </c:pt>
                <c:pt idx="19">
                  <c:v>0.898876404494382</c:v>
                </c:pt>
              </c:numCache>
            </c:numRef>
          </c:val>
          <c:smooth val="0"/>
          <c:extLst>
            <c:ext xmlns:c16="http://schemas.microsoft.com/office/drawing/2014/chart" uri="{C3380CC4-5D6E-409C-BE32-E72D297353CC}">
              <c16:uniqueId val="{0000000B-427E-48FB-9905-AFDDEBEA87D6}"/>
            </c:ext>
          </c:extLst>
        </c:ser>
        <c:ser>
          <c:idx val="12"/>
          <c:order val="12"/>
          <c:tx>
            <c:strRef>
              <c:f>'Washington State'!$NT$30</c:f>
              <c:strCache>
                <c:ptCount val="1"/>
                <c:pt idx="0">
                  <c:v>Government</c:v>
                </c:pt>
              </c:strCache>
            </c:strRef>
          </c:tx>
          <c:spPr>
            <a:ln w="28575" cap="rnd">
              <a:solidFill>
                <a:schemeClr val="accent1">
                  <a:lumMod val="80000"/>
                  <a:lumOff val="20000"/>
                </a:schemeClr>
              </a:solidFill>
              <a:round/>
            </a:ln>
            <a:effectLst/>
          </c:spPr>
          <c:marker>
            <c:symbol val="none"/>
          </c:marker>
          <c:cat>
            <c:numRef>
              <c:f>'Washington State'!$MY$2:$NR$2</c:f>
              <c:numCache>
                <c:formatCode>yyyy:mm</c:formatCode>
                <c:ptCount val="2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numCache>
            </c:numRef>
          </c:cat>
          <c:val>
            <c:numRef>
              <c:f>'Washington State'!$NU$30:$ON$30</c:f>
              <c:numCache>
                <c:formatCode>0.0%</c:formatCode>
                <c:ptCount val="20"/>
                <c:pt idx="0">
                  <c:v>1.0001687194196052</c:v>
                </c:pt>
                <c:pt idx="1">
                  <c:v>1</c:v>
                </c:pt>
                <c:pt idx="2">
                  <c:v>0.99814408638434282</c:v>
                </c:pt>
                <c:pt idx="3">
                  <c:v>0.94229795849502274</c:v>
                </c:pt>
                <c:pt idx="4">
                  <c:v>0.90534840560148477</c:v>
                </c:pt>
                <c:pt idx="5">
                  <c:v>0.92171418930318882</c:v>
                </c:pt>
                <c:pt idx="6">
                  <c:v>0.94212923907541757</c:v>
                </c:pt>
                <c:pt idx="7">
                  <c:v>0.97367977054158938</c:v>
                </c:pt>
                <c:pt idx="8">
                  <c:v>0.94972161295765145</c:v>
                </c:pt>
                <c:pt idx="9">
                  <c:v>0.91344693774253416</c:v>
                </c:pt>
                <c:pt idx="10">
                  <c:v>0.90872279399358868</c:v>
                </c:pt>
                <c:pt idx="11">
                  <c:v>0.92002699510713681</c:v>
                </c:pt>
                <c:pt idx="12">
                  <c:v>0.9195208368483212</c:v>
                </c:pt>
                <c:pt idx="13">
                  <c:v>0.91918339800911086</c:v>
                </c:pt>
                <c:pt idx="14">
                  <c:v>0.92491985827568757</c:v>
                </c:pt>
                <c:pt idx="15">
                  <c:v>0.93419942635397335</c:v>
                </c:pt>
                <c:pt idx="16">
                  <c:v>0.93436814577357852</c:v>
                </c:pt>
                <c:pt idx="17">
                  <c:v>0.93942972836173444</c:v>
                </c:pt>
                <c:pt idx="18">
                  <c:v>0.94803441876159944</c:v>
                </c:pt>
                <c:pt idx="19">
                  <c:v>0.95444575670659693</c:v>
                </c:pt>
              </c:numCache>
            </c:numRef>
          </c:val>
          <c:smooth val="0"/>
          <c:extLst>
            <c:ext xmlns:c16="http://schemas.microsoft.com/office/drawing/2014/chart" uri="{C3380CC4-5D6E-409C-BE32-E72D297353CC}">
              <c16:uniqueId val="{0000000C-427E-48FB-9905-AFDDEBEA87D6}"/>
            </c:ext>
          </c:extLst>
        </c:ser>
        <c:dLbls>
          <c:showLegendKey val="0"/>
          <c:showVal val="0"/>
          <c:showCatName val="0"/>
          <c:showSerName val="0"/>
          <c:showPercent val="0"/>
          <c:showBubbleSize val="0"/>
        </c:dLbls>
        <c:smooth val="0"/>
        <c:axId val="755297832"/>
        <c:axId val="755297504"/>
      </c:lineChart>
      <c:dateAx>
        <c:axId val="755297832"/>
        <c:scaling>
          <c:orientation val="minMax"/>
        </c:scaling>
        <c:delete val="0"/>
        <c:axPos val="b"/>
        <c:numFmt formatCode="yyyy: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5297504"/>
        <c:crosses val="autoZero"/>
        <c:auto val="1"/>
        <c:lblOffset val="100"/>
        <c:baseTimeUnit val="months"/>
      </c:dateAx>
      <c:valAx>
        <c:axId val="755297504"/>
        <c:scaling>
          <c:orientation val="minMax"/>
          <c:max val="1.1000000000000001"/>
          <c:min val="0.5500000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2/2020 = 100%</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5297832"/>
        <c:crosses val="autoZero"/>
        <c:crossBetween val="between"/>
      </c:valAx>
      <c:spPr>
        <a:noFill/>
        <a:ln>
          <a:noFill/>
        </a:ln>
        <a:effectLst/>
      </c:spPr>
    </c:plotArea>
    <c:legend>
      <c:legendPos val="r"/>
      <c:layout>
        <c:manualLayout>
          <c:xMode val="edge"/>
          <c:yMode val="edge"/>
          <c:x val="0.65676403434785224"/>
          <c:y val="6.8236210018985475E-3"/>
          <c:w val="0.34045812128705349"/>
          <c:h val="0.993176378998101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number</a:t>
            </a:r>
            <a:r>
              <a:rPr lang="en-US" baseline="0" dirty="0"/>
              <a:t> of Continued Claims, all types</a:t>
            </a:r>
          </a:p>
          <a:p>
            <a:pPr>
              <a:defRPr/>
            </a:pPr>
            <a:r>
              <a:rPr lang="en-US" baseline="0" dirty="0"/>
              <a:t>Whatcom County, 2020-2021</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%'!$T$2</c:f>
              <c:strCache>
                <c:ptCount val="1"/>
                <c:pt idx="0">
                  <c:v>Male</c:v>
                </c:pt>
              </c:strCache>
            </c:strRef>
          </c:tx>
          <c:spPr>
            <a:ln w="28575" cap="rnd">
              <a:solidFill>
                <a:srgbClr val="003366"/>
              </a:solidFill>
              <a:round/>
            </a:ln>
            <a:effectLst/>
          </c:spPr>
          <c:marker>
            <c:symbol val="none"/>
          </c:marker>
          <c:val>
            <c:numRef>
              <c:f>'demographic %'!$T$3:$T$75</c:f>
              <c:numCache>
                <c:formatCode>General</c:formatCode>
                <c:ptCount val="73"/>
                <c:pt idx="0">
                  <c:v>9049</c:v>
                </c:pt>
                <c:pt idx="1">
                  <c:v>9995</c:v>
                </c:pt>
                <c:pt idx="2">
                  <c:v>10554</c:v>
                </c:pt>
                <c:pt idx="3">
                  <c:v>10555</c:v>
                </c:pt>
                <c:pt idx="4">
                  <c:v>10931</c:v>
                </c:pt>
                <c:pt idx="5">
                  <c:v>9417</c:v>
                </c:pt>
                <c:pt idx="6">
                  <c:v>9280</c:v>
                </c:pt>
                <c:pt idx="7">
                  <c:v>8188</c:v>
                </c:pt>
                <c:pt idx="8">
                  <c:v>7653</c:v>
                </c:pt>
                <c:pt idx="9">
                  <c:v>7336</c:v>
                </c:pt>
                <c:pt idx="10">
                  <c:v>7214</c:v>
                </c:pt>
                <c:pt idx="11">
                  <c:v>7000</c:v>
                </c:pt>
                <c:pt idx="12">
                  <c:v>6883</c:v>
                </c:pt>
                <c:pt idx="13">
                  <c:v>6753</c:v>
                </c:pt>
                <c:pt idx="14">
                  <c:v>6442</c:v>
                </c:pt>
                <c:pt idx="15">
                  <c:v>6254</c:v>
                </c:pt>
                <c:pt idx="16">
                  <c:v>5627</c:v>
                </c:pt>
                <c:pt idx="17">
                  <c:v>5346</c:v>
                </c:pt>
                <c:pt idx="18">
                  <c:v>5012</c:v>
                </c:pt>
                <c:pt idx="19">
                  <c:v>4856</c:v>
                </c:pt>
                <c:pt idx="20">
                  <c:v>4721</c:v>
                </c:pt>
                <c:pt idx="21">
                  <c:v>4603</c:v>
                </c:pt>
                <c:pt idx="22">
                  <c:v>4493</c:v>
                </c:pt>
                <c:pt idx="23">
                  <c:v>4323</c:v>
                </c:pt>
                <c:pt idx="24">
                  <c:v>4758</c:v>
                </c:pt>
                <c:pt idx="25">
                  <c:v>4558</c:v>
                </c:pt>
                <c:pt idx="26">
                  <c:v>4538</c:v>
                </c:pt>
                <c:pt idx="27">
                  <c:v>4381</c:v>
                </c:pt>
                <c:pt idx="28">
                  <c:v>4333</c:v>
                </c:pt>
                <c:pt idx="29">
                  <c:v>4245</c:v>
                </c:pt>
                <c:pt idx="30">
                  <c:v>4217</c:v>
                </c:pt>
                <c:pt idx="31">
                  <c:v>4316</c:v>
                </c:pt>
                <c:pt idx="32">
                  <c:v>4465</c:v>
                </c:pt>
                <c:pt idx="33">
                  <c:v>4638</c:v>
                </c:pt>
                <c:pt idx="34">
                  <c:v>4662</c:v>
                </c:pt>
                <c:pt idx="35">
                  <c:v>4616</c:v>
                </c:pt>
                <c:pt idx="36">
                  <c:v>4771</c:v>
                </c:pt>
                <c:pt idx="37">
                  <c:v>5054</c:v>
                </c:pt>
                <c:pt idx="38">
                  <c:v>4909</c:v>
                </c:pt>
                <c:pt idx="39">
                  <c:v>4647</c:v>
                </c:pt>
                <c:pt idx="40">
                  <c:v>4553</c:v>
                </c:pt>
                <c:pt idx="41">
                  <c:v>5125</c:v>
                </c:pt>
                <c:pt idx="42">
                  <c:v>5220</c:v>
                </c:pt>
                <c:pt idx="43">
                  <c:v>5237</c:v>
                </c:pt>
                <c:pt idx="44">
                  <c:v>5232</c:v>
                </c:pt>
                <c:pt idx="45">
                  <c:v>5213</c:v>
                </c:pt>
                <c:pt idx="46">
                  <c:v>5169</c:v>
                </c:pt>
                <c:pt idx="47">
                  <c:v>5103</c:v>
                </c:pt>
                <c:pt idx="48">
                  <c:v>4966</c:v>
                </c:pt>
                <c:pt idx="49">
                  <c:v>5067</c:v>
                </c:pt>
                <c:pt idx="50">
                  <c:v>5014</c:v>
                </c:pt>
                <c:pt idx="51">
                  <c:v>4923</c:v>
                </c:pt>
                <c:pt idx="52">
                  <c:v>4931</c:v>
                </c:pt>
                <c:pt idx="53">
                  <c:v>4789</c:v>
                </c:pt>
                <c:pt idx="54">
                  <c:v>4798</c:v>
                </c:pt>
                <c:pt idx="55">
                  <c:v>4706</c:v>
                </c:pt>
                <c:pt idx="56">
                  <c:v>4699</c:v>
                </c:pt>
                <c:pt idx="57">
                  <c:v>4723</c:v>
                </c:pt>
                <c:pt idx="58">
                  <c:v>4723</c:v>
                </c:pt>
                <c:pt idx="59">
                  <c:v>4723</c:v>
                </c:pt>
                <c:pt idx="60">
                  <c:v>4674</c:v>
                </c:pt>
                <c:pt idx="61">
                  <c:v>4408</c:v>
                </c:pt>
                <c:pt idx="62">
                  <c:v>4346</c:v>
                </c:pt>
                <c:pt idx="63">
                  <c:v>4312</c:v>
                </c:pt>
                <c:pt idx="64">
                  <c:v>4159</c:v>
                </c:pt>
                <c:pt idx="65">
                  <c:v>3777</c:v>
                </c:pt>
                <c:pt idx="66">
                  <c:v>3714</c:v>
                </c:pt>
                <c:pt idx="67">
                  <c:v>3684</c:v>
                </c:pt>
                <c:pt idx="68">
                  <c:v>3642</c:v>
                </c:pt>
                <c:pt idx="69">
                  <c:v>3327</c:v>
                </c:pt>
                <c:pt idx="70">
                  <c:v>3164</c:v>
                </c:pt>
                <c:pt idx="71">
                  <c:v>3064</c:v>
                </c:pt>
                <c:pt idx="72">
                  <c:v>2969</c:v>
                </c:pt>
              </c:numCache>
            </c:numRef>
          </c:val>
          <c:smooth val="0"/>
          <c:extLst>
            <c:ext xmlns:c16="http://schemas.microsoft.com/office/drawing/2014/chart" uri="{C3380CC4-5D6E-409C-BE32-E72D297353CC}">
              <c16:uniqueId val="{00000000-D674-4F4F-B570-8536D900E5D2}"/>
            </c:ext>
          </c:extLst>
        </c:ser>
        <c:ser>
          <c:idx val="1"/>
          <c:order val="1"/>
          <c:tx>
            <c:strRef>
              <c:f>'demographic %'!$U$2</c:f>
              <c:strCache>
                <c:ptCount val="1"/>
                <c:pt idx="0">
                  <c:v>Female + Nonbinary</c:v>
                </c:pt>
              </c:strCache>
            </c:strRef>
          </c:tx>
          <c:spPr>
            <a:ln w="28575" cap="rnd">
              <a:solidFill>
                <a:srgbClr val="CC6600"/>
              </a:solidFill>
              <a:round/>
            </a:ln>
            <a:effectLst/>
          </c:spPr>
          <c:marker>
            <c:symbol val="none"/>
          </c:marker>
          <c:val>
            <c:numRef>
              <c:f>'demographic %'!$U$3:$U$75</c:f>
              <c:numCache>
                <c:formatCode>General</c:formatCode>
                <c:ptCount val="73"/>
                <c:pt idx="0">
                  <c:v>8503</c:v>
                </c:pt>
                <c:pt idx="1">
                  <c:v>9600</c:v>
                </c:pt>
                <c:pt idx="2">
                  <c:v>10515</c:v>
                </c:pt>
                <c:pt idx="3">
                  <c:v>10900</c:v>
                </c:pt>
                <c:pt idx="4">
                  <c:v>11522</c:v>
                </c:pt>
                <c:pt idx="5">
                  <c:v>10549</c:v>
                </c:pt>
                <c:pt idx="6">
                  <c:v>10661</c:v>
                </c:pt>
                <c:pt idx="7">
                  <c:v>9523</c:v>
                </c:pt>
                <c:pt idx="8">
                  <c:v>8937</c:v>
                </c:pt>
                <c:pt idx="9">
                  <c:v>8281</c:v>
                </c:pt>
                <c:pt idx="10">
                  <c:v>7941</c:v>
                </c:pt>
                <c:pt idx="11">
                  <c:v>7691</c:v>
                </c:pt>
                <c:pt idx="12">
                  <c:v>7496</c:v>
                </c:pt>
                <c:pt idx="13">
                  <c:v>7280</c:v>
                </c:pt>
                <c:pt idx="14">
                  <c:v>6912</c:v>
                </c:pt>
                <c:pt idx="15">
                  <c:v>6787</c:v>
                </c:pt>
                <c:pt idx="16">
                  <c:v>6076</c:v>
                </c:pt>
                <c:pt idx="17">
                  <c:v>5672</c:v>
                </c:pt>
                <c:pt idx="18">
                  <c:v>5412</c:v>
                </c:pt>
                <c:pt idx="19">
                  <c:v>5230</c:v>
                </c:pt>
                <c:pt idx="20">
                  <c:v>5141</c:v>
                </c:pt>
                <c:pt idx="21">
                  <c:v>5005</c:v>
                </c:pt>
                <c:pt idx="22">
                  <c:v>4802</c:v>
                </c:pt>
                <c:pt idx="23">
                  <c:v>4643</c:v>
                </c:pt>
                <c:pt idx="24">
                  <c:v>4931</c:v>
                </c:pt>
                <c:pt idx="25">
                  <c:v>4741</c:v>
                </c:pt>
                <c:pt idx="26">
                  <c:v>4609</c:v>
                </c:pt>
                <c:pt idx="27">
                  <c:v>4454</c:v>
                </c:pt>
                <c:pt idx="28">
                  <c:v>4367</c:v>
                </c:pt>
                <c:pt idx="29">
                  <c:v>4278</c:v>
                </c:pt>
                <c:pt idx="30">
                  <c:v>4075</c:v>
                </c:pt>
                <c:pt idx="31">
                  <c:v>4202</c:v>
                </c:pt>
                <c:pt idx="32">
                  <c:v>4429</c:v>
                </c:pt>
                <c:pt idx="33">
                  <c:v>4536</c:v>
                </c:pt>
                <c:pt idx="34">
                  <c:v>4525</c:v>
                </c:pt>
                <c:pt idx="35">
                  <c:v>4486</c:v>
                </c:pt>
                <c:pt idx="36">
                  <c:v>4595</c:v>
                </c:pt>
                <c:pt idx="37">
                  <c:v>4836</c:v>
                </c:pt>
                <c:pt idx="38">
                  <c:v>4516</c:v>
                </c:pt>
                <c:pt idx="39">
                  <c:v>4322</c:v>
                </c:pt>
                <c:pt idx="40">
                  <c:v>4287</c:v>
                </c:pt>
                <c:pt idx="41">
                  <c:v>4809</c:v>
                </c:pt>
                <c:pt idx="42">
                  <c:v>4837</c:v>
                </c:pt>
                <c:pt idx="43">
                  <c:v>4818</c:v>
                </c:pt>
                <c:pt idx="44">
                  <c:v>4779</c:v>
                </c:pt>
                <c:pt idx="45">
                  <c:v>4732</c:v>
                </c:pt>
                <c:pt idx="46">
                  <c:v>4733</c:v>
                </c:pt>
                <c:pt idx="47">
                  <c:v>4665</c:v>
                </c:pt>
                <c:pt idx="48">
                  <c:v>4612</c:v>
                </c:pt>
                <c:pt idx="49">
                  <c:v>4736</c:v>
                </c:pt>
                <c:pt idx="50">
                  <c:v>4722</c:v>
                </c:pt>
                <c:pt idx="51">
                  <c:v>4610</c:v>
                </c:pt>
                <c:pt idx="52">
                  <c:v>4590</c:v>
                </c:pt>
                <c:pt idx="53">
                  <c:v>4480</c:v>
                </c:pt>
                <c:pt idx="54">
                  <c:v>4507</c:v>
                </c:pt>
                <c:pt idx="55">
                  <c:v>4454</c:v>
                </c:pt>
                <c:pt idx="56">
                  <c:v>4449</c:v>
                </c:pt>
                <c:pt idx="57">
                  <c:v>4428</c:v>
                </c:pt>
                <c:pt idx="58">
                  <c:v>4401</c:v>
                </c:pt>
                <c:pt idx="59">
                  <c:v>4323</c:v>
                </c:pt>
                <c:pt idx="60">
                  <c:v>4270</c:v>
                </c:pt>
                <c:pt idx="61">
                  <c:v>4175</c:v>
                </c:pt>
                <c:pt idx="62">
                  <c:v>4046</c:v>
                </c:pt>
                <c:pt idx="63">
                  <c:v>3981</c:v>
                </c:pt>
                <c:pt idx="64">
                  <c:v>3818</c:v>
                </c:pt>
                <c:pt idx="65">
                  <c:v>3410</c:v>
                </c:pt>
                <c:pt idx="66">
                  <c:v>3371</c:v>
                </c:pt>
                <c:pt idx="67">
                  <c:v>3342</c:v>
                </c:pt>
                <c:pt idx="68">
                  <c:v>3342</c:v>
                </c:pt>
                <c:pt idx="69">
                  <c:v>3070</c:v>
                </c:pt>
                <c:pt idx="70">
                  <c:v>2882</c:v>
                </c:pt>
                <c:pt idx="71">
                  <c:v>2768</c:v>
                </c:pt>
                <c:pt idx="72">
                  <c:v>2646</c:v>
                </c:pt>
              </c:numCache>
            </c:numRef>
          </c:val>
          <c:smooth val="0"/>
          <c:extLst>
            <c:ext xmlns:c16="http://schemas.microsoft.com/office/drawing/2014/chart" uri="{C3380CC4-5D6E-409C-BE32-E72D297353CC}">
              <c16:uniqueId val="{00000001-D674-4F4F-B570-8536D900E5D2}"/>
            </c:ext>
          </c:extLst>
        </c:ser>
        <c:dLbls>
          <c:showLegendKey val="0"/>
          <c:showVal val="0"/>
          <c:showCatName val="0"/>
          <c:showSerName val="0"/>
          <c:showPercent val="0"/>
          <c:showBubbleSize val="0"/>
        </c:dLbls>
        <c:smooth val="0"/>
        <c:axId val="780401504"/>
        <c:axId val="780401832"/>
      </c:lineChart>
      <c:catAx>
        <c:axId val="7804015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401832"/>
        <c:crosses val="autoZero"/>
        <c:auto val="1"/>
        <c:lblAlgn val="ctr"/>
        <c:lblOffset val="100"/>
        <c:noMultiLvlLbl val="0"/>
      </c:catAx>
      <c:valAx>
        <c:axId val="780401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401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Percent of claims by gender</a:t>
            </a:r>
          </a:p>
          <a:p>
            <a:pPr>
              <a:defRPr/>
            </a:pPr>
            <a:r>
              <a:rPr lang="en-US" dirty="0"/>
              <a:t>Whatcom County, 200-2021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55670073714469"/>
          <c:y val="0.15303246640601023"/>
          <c:w val="0.85130769795718453"/>
          <c:h val="0.68788036491902316"/>
        </c:manualLayout>
      </c:layout>
      <c:lineChart>
        <c:grouping val="standard"/>
        <c:varyColors val="0"/>
        <c:ser>
          <c:idx val="0"/>
          <c:order val="0"/>
          <c:tx>
            <c:strRef>
              <c:f>'demographic %'!$W$2</c:f>
              <c:strCache>
                <c:ptCount val="1"/>
                <c:pt idx="0">
                  <c:v>Male</c:v>
                </c:pt>
              </c:strCache>
            </c:strRef>
          </c:tx>
          <c:spPr>
            <a:ln w="28575" cap="rnd">
              <a:solidFill>
                <a:srgbClr val="CC6600"/>
              </a:solidFill>
              <a:round/>
            </a:ln>
            <a:effectLst/>
          </c:spPr>
          <c:marker>
            <c:symbol val="none"/>
          </c:marker>
          <c:val>
            <c:numRef>
              <c:f>'demographic %'!$W$3:$W$75</c:f>
              <c:numCache>
                <c:formatCode>0.0%</c:formatCode>
                <c:ptCount val="73"/>
                <c:pt idx="0">
                  <c:v>0.51756993688147745</c:v>
                </c:pt>
                <c:pt idx="1">
                  <c:v>0.51373104835998162</c:v>
                </c:pt>
                <c:pt idx="2">
                  <c:v>0.50197734464514121</c:v>
                </c:pt>
                <c:pt idx="3">
                  <c:v>0.49135261605861424</c:v>
                </c:pt>
                <c:pt idx="4">
                  <c:v>0.48619727627018711</c:v>
                </c:pt>
                <c:pt idx="5">
                  <c:v>0.47207327096950957</c:v>
                </c:pt>
                <c:pt idx="6">
                  <c:v>0.46993014165215075</c:v>
                </c:pt>
                <c:pt idx="7">
                  <c:v>0.46520601737571143</c:v>
                </c:pt>
                <c:pt idx="8">
                  <c:v>0.46503923589801643</c:v>
                </c:pt>
                <c:pt idx="9">
                  <c:v>0.47107503431669678</c:v>
                </c:pt>
                <c:pt idx="10">
                  <c:v>0.4734723841046809</c:v>
                </c:pt>
                <c:pt idx="11">
                  <c:v>0.47427917198541897</c:v>
                </c:pt>
                <c:pt idx="12">
                  <c:v>0.47607171078625049</c:v>
                </c:pt>
                <c:pt idx="13">
                  <c:v>0.47625319825143131</c:v>
                </c:pt>
                <c:pt idx="14">
                  <c:v>0.47641296264857719</c:v>
                </c:pt>
                <c:pt idx="15">
                  <c:v>0.47635407265069246</c:v>
                </c:pt>
                <c:pt idx="16">
                  <c:v>0.47571467271947798</c:v>
                </c:pt>
                <c:pt idx="17">
                  <c:v>0.47837532076929445</c:v>
                </c:pt>
                <c:pt idx="18">
                  <c:v>0.47899655483057652</c:v>
                </c:pt>
                <c:pt idx="19">
                  <c:v>0.47959609594941432</c:v>
                </c:pt>
                <c:pt idx="20">
                  <c:v>0.47982254690994136</c:v>
                </c:pt>
                <c:pt idx="21">
                  <c:v>0.48011024799619323</c:v>
                </c:pt>
                <c:pt idx="22">
                  <c:v>0.48085845760219958</c:v>
                </c:pt>
                <c:pt idx="23">
                  <c:v>0.48439369366974183</c:v>
                </c:pt>
                <c:pt idx="24">
                  <c:v>0.48657892326014596</c:v>
                </c:pt>
                <c:pt idx="25">
                  <c:v>0.48757811885084612</c:v>
                </c:pt>
                <c:pt idx="26">
                  <c:v>0.48986481071255689</c:v>
                </c:pt>
                <c:pt idx="27">
                  <c:v>0.49181658325442984</c:v>
                </c:pt>
                <c:pt idx="28">
                  <c:v>0.49258256343135326</c:v>
                </c:pt>
                <c:pt idx="29">
                  <c:v>0.49319213313161875</c:v>
                </c:pt>
                <c:pt idx="30">
                  <c:v>0.49832701779665128</c:v>
                </c:pt>
                <c:pt idx="31">
                  <c:v>0.49859748500466372</c:v>
                </c:pt>
                <c:pt idx="32">
                  <c:v>0.49944903942647628</c:v>
                </c:pt>
                <c:pt idx="33">
                  <c:v>0.50260067033832634</c:v>
                </c:pt>
                <c:pt idx="34">
                  <c:v>0.5022250354854797</c:v>
                </c:pt>
                <c:pt idx="35">
                  <c:v>0.50333719223132689</c:v>
                </c:pt>
                <c:pt idx="36">
                  <c:v>0.50517436464650323</c:v>
                </c:pt>
                <c:pt idx="37">
                  <c:v>0.50622092159968324</c:v>
                </c:pt>
                <c:pt idx="38">
                  <c:v>0.51140293409211657</c:v>
                </c:pt>
                <c:pt idx="39">
                  <c:v>0.51050886081100333</c:v>
                </c:pt>
                <c:pt idx="40">
                  <c:v>0.51011638316920327</c:v>
                </c:pt>
                <c:pt idx="41">
                  <c:v>0.5098385821277388</c:v>
                </c:pt>
                <c:pt idx="42">
                  <c:v>0.51113753201581991</c:v>
                </c:pt>
                <c:pt idx="43">
                  <c:v>0.51259502989409744</c:v>
                </c:pt>
                <c:pt idx="44">
                  <c:v>0.51478195915746849</c:v>
                </c:pt>
                <c:pt idx="45">
                  <c:v>0.51749786422672628</c:v>
                </c:pt>
                <c:pt idx="46">
                  <c:v>0.51527400334089601</c:v>
                </c:pt>
                <c:pt idx="47">
                  <c:v>0.51354497420901368</c:v>
                </c:pt>
                <c:pt idx="48">
                  <c:v>0.51226113135794649</c:v>
                </c:pt>
                <c:pt idx="49">
                  <c:v>0.51102071734739118</c:v>
                </c:pt>
                <c:pt idx="50">
                  <c:v>0.51080285834384198</c:v>
                </c:pt>
                <c:pt idx="51">
                  <c:v>0.5098477572933231</c:v>
                </c:pt>
                <c:pt idx="52">
                  <c:v>0.50807822050878837</c:v>
                </c:pt>
                <c:pt idx="53">
                  <c:v>0.50889295481435026</c:v>
                </c:pt>
                <c:pt idx="54">
                  <c:v>0.50932817194881985</c:v>
                </c:pt>
                <c:pt idx="55">
                  <c:v>0.50811372616950412</c:v>
                </c:pt>
                <c:pt idx="56">
                  <c:v>0.50934649125650822</c:v>
                </c:pt>
                <c:pt idx="57">
                  <c:v>0.50838195401132869</c:v>
                </c:pt>
                <c:pt idx="58">
                  <c:v>0.50758866679681169</c:v>
                </c:pt>
                <c:pt idx="59">
                  <c:v>0.50766110936777709</c:v>
                </c:pt>
                <c:pt idx="60">
                  <c:v>0.50738947873350249</c:v>
                </c:pt>
                <c:pt idx="61">
                  <c:v>0.50526028623791608</c:v>
                </c:pt>
                <c:pt idx="62">
                  <c:v>0.50433009424427799</c:v>
                </c:pt>
                <c:pt idx="63">
                  <c:v>0.50612903918718632</c:v>
                </c:pt>
                <c:pt idx="64">
                  <c:v>0.50634555885975185</c:v>
                </c:pt>
                <c:pt idx="65">
                  <c:v>0.50557950486513115</c:v>
                </c:pt>
                <c:pt idx="66">
                  <c:v>0.5051465060758511</c:v>
                </c:pt>
                <c:pt idx="67">
                  <c:v>0.5044334729287564</c:v>
                </c:pt>
                <c:pt idx="68">
                  <c:v>0.50490822295434679</c:v>
                </c:pt>
                <c:pt idx="69">
                  <c:v>0.50605449497644217</c:v>
                </c:pt>
                <c:pt idx="70">
                  <c:v>0.50630792142132175</c:v>
                </c:pt>
                <c:pt idx="71">
                  <c:v>0.50732593518910563</c:v>
                </c:pt>
                <c:pt idx="72">
                  <c:v>0.50783076785305614</c:v>
                </c:pt>
              </c:numCache>
            </c:numRef>
          </c:val>
          <c:smooth val="0"/>
          <c:extLst>
            <c:ext xmlns:c16="http://schemas.microsoft.com/office/drawing/2014/chart" uri="{C3380CC4-5D6E-409C-BE32-E72D297353CC}">
              <c16:uniqueId val="{00000000-61FF-44E7-9B4F-9600E4DCB793}"/>
            </c:ext>
          </c:extLst>
        </c:ser>
        <c:ser>
          <c:idx val="1"/>
          <c:order val="1"/>
          <c:tx>
            <c:strRef>
              <c:f>'demographic %'!$X$2</c:f>
              <c:strCache>
                <c:ptCount val="1"/>
                <c:pt idx="0">
                  <c:v>Female + Nonbinary</c:v>
                </c:pt>
              </c:strCache>
            </c:strRef>
          </c:tx>
          <c:spPr>
            <a:ln w="28575" cap="rnd">
              <a:solidFill>
                <a:srgbClr val="003366"/>
              </a:solidFill>
              <a:round/>
            </a:ln>
            <a:effectLst/>
          </c:spPr>
          <c:marker>
            <c:symbol val="none"/>
          </c:marker>
          <c:val>
            <c:numRef>
              <c:f>'demographic %'!$X$3:$X$75</c:f>
              <c:numCache>
                <c:formatCode>0.0%</c:formatCode>
                <c:ptCount val="73"/>
                <c:pt idx="0">
                  <c:v>0.48243006311852255</c:v>
                </c:pt>
                <c:pt idx="1">
                  <c:v>0.48626895164001843</c:v>
                </c:pt>
                <c:pt idx="2">
                  <c:v>0.49802265535485879</c:v>
                </c:pt>
                <c:pt idx="3">
                  <c:v>0.50864738394138576</c:v>
                </c:pt>
                <c:pt idx="4">
                  <c:v>0.51380272372981295</c:v>
                </c:pt>
                <c:pt idx="5">
                  <c:v>0.52792672903049043</c:v>
                </c:pt>
                <c:pt idx="6">
                  <c:v>0.53006985834784925</c:v>
                </c:pt>
                <c:pt idx="7">
                  <c:v>0.53479398262428857</c:v>
                </c:pt>
                <c:pt idx="8">
                  <c:v>0.53496076410198357</c:v>
                </c:pt>
                <c:pt idx="9">
                  <c:v>0.52892496568330327</c:v>
                </c:pt>
                <c:pt idx="10">
                  <c:v>0.52652761589531916</c:v>
                </c:pt>
                <c:pt idx="11">
                  <c:v>0.52572082801458109</c:v>
                </c:pt>
                <c:pt idx="12">
                  <c:v>0.52392828921374945</c:v>
                </c:pt>
                <c:pt idx="13">
                  <c:v>0.52374680174856869</c:v>
                </c:pt>
                <c:pt idx="14">
                  <c:v>0.52358703735142287</c:v>
                </c:pt>
                <c:pt idx="15">
                  <c:v>0.52364592734930759</c:v>
                </c:pt>
                <c:pt idx="16">
                  <c:v>0.52428532728052202</c:v>
                </c:pt>
                <c:pt idx="17">
                  <c:v>0.52162467923070555</c:v>
                </c:pt>
                <c:pt idx="18">
                  <c:v>0.52100344516942343</c:v>
                </c:pt>
                <c:pt idx="19">
                  <c:v>0.52040390405058568</c:v>
                </c:pt>
                <c:pt idx="20">
                  <c:v>0.52017745309005869</c:v>
                </c:pt>
                <c:pt idx="21">
                  <c:v>0.51988975200380672</c:v>
                </c:pt>
                <c:pt idx="22">
                  <c:v>0.51914154239780042</c:v>
                </c:pt>
                <c:pt idx="23">
                  <c:v>0.51560630633025817</c:v>
                </c:pt>
                <c:pt idx="24">
                  <c:v>0.51342107673985404</c:v>
                </c:pt>
                <c:pt idx="25">
                  <c:v>0.51242188114915388</c:v>
                </c:pt>
                <c:pt idx="26">
                  <c:v>0.51013518928744317</c:v>
                </c:pt>
                <c:pt idx="27">
                  <c:v>0.5081834167455701</c:v>
                </c:pt>
                <c:pt idx="28">
                  <c:v>0.5074174365686468</c:v>
                </c:pt>
                <c:pt idx="29">
                  <c:v>0.5068078668683812</c:v>
                </c:pt>
                <c:pt idx="30">
                  <c:v>0.50167298220334877</c:v>
                </c:pt>
                <c:pt idx="31">
                  <c:v>0.50140251499533628</c:v>
                </c:pt>
                <c:pt idx="32">
                  <c:v>0.50055096057352377</c:v>
                </c:pt>
                <c:pt idx="33">
                  <c:v>0.49739932966167366</c:v>
                </c:pt>
                <c:pt idx="34">
                  <c:v>0.4977749645145203</c:v>
                </c:pt>
                <c:pt idx="35">
                  <c:v>0.49666280776867305</c:v>
                </c:pt>
                <c:pt idx="36">
                  <c:v>0.49482563535349683</c:v>
                </c:pt>
                <c:pt idx="37">
                  <c:v>0.49377907840031676</c:v>
                </c:pt>
                <c:pt idx="38">
                  <c:v>0.48859706590788343</c:v>
                </c:pt>
                <c:pt idx="39">
                  <c:v>0.48949113918899673</c:v>
                </c:pt>
                <c:pt idx="40">
                  <c:v>0.48988361683079679</c:v>
                </c:pt>
                <c:pt idx="41">
                  <c:v>0.49016141787226125</c:v>
                </c:pt>
                <c:pt idx="42">
                  <c:v>0.48886246798418004</c:v>
                </c:pt>
                <c:pt idx="43">
                  <c:v>0.48740497010590256</c:v>
                </c:pt>
                <c:pt idx="44">
                  <c:v>0.48521804084253156</c:v>
                </c:pt>
                <c:pt idx="45">
                  <c:v>0.48250213577327372</c:v>
                </c:pt>
                <c:pt idx="46">
                  <c:v>0.48472599665910393</c:v>
                </c:pt>
                <c:pt idx="47">
                  <c:v>0.48645502579098632</c:v>
                </c:pt>
                <c:pt idx="48">
                  <c:v>0.48773886864205357</c:v>
                </c:pt>
                <c:pt idx="49">
                  <c:v>0.48897928265260876</c:v>
                </c:pt>
                <c:pt idx="50">
                  <c:v>0.48919714165615807</c:v>
                </c:pt>
                <c:pt idx="51">
                  <c:v>0.49015224270667695</c:v>
                </c:pt>
                <c:pt idx="52">
                  <c:v>0.49192177949121163</c:v>
                </c:pt>
                <c:pt idx="53">
                  <c:v>0.49110704518564974</c:v>
                </c:pt>
                <c:pt idx="54">
                  <c:v>0.49067182805118015</c:v>
                </c:pt>
                <c:pt idx="55">
                  <c:v>0.49188627383049582</c:v>
                </c:pt>
                <c:pt idx="56">
                  <c:v>0.49065350874349184</c:v>
                </c:pt>
                <c:pt idx="57">
                  <c:v>0.49161804598867137</c:v>
                </c:pt>
                <c:pt idx="58">
                  <c:v>0.49241133320318831</c:v>
                </c:pt>
                <c:pt idx="59">
                  <c:v>0.49233889063222286</c:v>
                </c:pt>
                <c:pt idx="60">
                  <c:v>0.49261052126649751</c:v>
                </c:pt>
                <c:pt idx="61">
                  <c:v>0.49473971376208398</c:v>
                </c:pt>
                <c:pt idx="62">
                  <c:v>0.49566990575572195</c:v>
                </c:pt>
                <c:pt idx="63">
                  <c:v>0.49387096081281368</c:v>
                </c:pt>
                <c:pt idx="64">
                  <c:v>0.49365444114024809</c:v>
                </c:pt>
                <c:pt idx="65">
                  <c:v>0.49442049513486885</c:v>
                </c:pt>
                <c:pt idx="66">
                  <c:v>0.4948534939241489</c:v>
                </c:pt>
                <c:pt idx="67">
                  <c:v>0.4955665270712436</c:v>
                </c:pt>
                <c:pt idx="68">
                  <c:v>0.49509177704565321</c:v>
                </c:pt>
                <c:pt idx="69">
                  <c:v>0.49394550502355783</c:v>
                </c:pt>
                <c:pt idx="70">
                  <c:v>0.49369207857867825</c:v>
                </c:pt>
                <c:pt idx="71">
                  <c:v>0.49267406481089437</c:v>
                </c:pt>
                <c:pt idx="72">
                  <c:v>0.4921692321469438</c:v>
                </c:pt>
              </c:numCache>
            </c:numRef>
          </c:val>
          <c:smooth val="0"/>
          <c:extLst>
            <c:ext xmlns:c16="http://schemas.microsoft.com/office/drawing/2014/chart" uri="{C3380CC4-5D6E-409C-BE32-E72D297353CC}">
              <c16:uniqueId val="{00000001-61FF-44E7-9B4F-9600E4DCB793}"/>
            </c:ext>
          </c:extLst>
        </c:ser>
        <c:ser>
          <c:idx val="2"/>
          <c:order val="2"/>
          <c:tx>
            <c:strRef>
              <c:f>'demographic %'!$AA$2</c:f>
              <c:strCache>
                <c:ptCount val="1"/>
                <c:pt idx="0">
                  <c:v>Jobs held by women, Whatcom County 2019</c:v>
                </c:pt>
              </c:strCache>
            </c:strRef>
          </c:tx>
          <c:spPr>
            <a:ln w="28575" cap="rnd">
              <a:solidFill>
                <a:schemeClr val="accent3"/>
              </a:solidFill>
              <a:round/>
            </a:ln>
            <a:effectLst/>
          </c:spPr>
          <c:marker>
            <c:symbol val="none"/>
          </c:marker>
          <c:val>
            <c:numRef>
              <c:f>'demographic %'!$AA$3:$AA$75</c:f>
              <c:numCache>
                <c:formatCode>0.00%</c:formatCode>
                <c:ptCount val="73"/>
                <c:pt idx="0">
                  <c:v>0.495</c:v>
                </c:pt>
                <c:pt idx="1">
                  <c:v>0.495</c:v>
                </c:pt>
                <c:pt idx="2">
                  <c:v>0.495</c:v>
                </c:pt>
                <c:pt idx="3">
                  <c:v>0.495</c:v>
                </c:pt>
                <c:pt idx="4">
                  <c:v>0.495</c:v>
                </c:pt>
                <c:pt idx="5">
                  <c:v>0.495</c:v>
                </c:pt>
                <c:pt idx="6">
                  <c:v>0.495</c:v>
                </c:pt>
                <c:pt idx="7">
                  <c:v>0.495</c:v>
                </c:pt>
                <c:pt idx="8">
                  <c:v>0.495</c:v>
                </c:pt>
                <c:pt idx="9">
                  <c:v>0.495</c:v>
                </c:pt>
                <c:pt idx="10">
                  <c:v>0.495</c:v>
                </c:pt>
                <c:pt idx="11">
                  <c:v>0.495</c:v>
                </c:pt>
                <c:pt idx="12">
                  <c:v>0.495</c:v>
                </c:pt>
                <c:pt idx="13">
                  <c:v>0.495</c:v>
                </c:pt>
                <c:pt idx="14">
                  <c:v>0.495</c:v>
                </c:pt>
                <c:pt idx="15">
                  <c:v>0.495</c:v>
                </c:pt>
                <c:pt idx="16">
                  <c:v>0.495</c:v>
                </c:pt>
                <c:pt idx="17">
                  <c:v>0.495</c:v>
                </c:pt>
                <c:pt idx="18">
                  <c:v>0.495</c:v>
                </c:pt>
                <c:pt idx="19">
                  <c:v>0.495</c:v>
                </c:pt>
                <c:pt idx="20">
                  <c:v>0.495</c:v>
                </c:pt>
                <c:pt idx="21">
                  <c:v>0.495</c:v>
                </c:pt>
                <c:pt idx="22">
                  <c:v>0.495</c:v>
                </c:pt>
                <c:pt idx="23">
                  <c:v>0.495</c:v>
                </c:pt>
                <c:pt idx="24">
                  <c:v>0.495</c:v>
                </c:pt>
                <c:pt idx="25">
                  <c:v>0.495</c:v>
                </c:pt>
                <c:pt idx="26">
                  <c:v>0.495</c:v>
                </c:pt>
                <c:pt idx="27">
                  <c:v>0.495</c:v>
                </c:pt>
                <c:pt idx="28">
                  <c:v>0.495</c:v>
                </c:pt>
                <c:pt idx="29">
                  <c:v>0.495</c:v>
                </c:pt>
                <c:pt idx="30">
                  <c:v>0.495</c:v>
                </c:pt>
                <c:pt idx="31">
                  <c:v>0.495</c:v>
                </c:pt>
                <c:pt idx="32">
                  <c:v>0.495</c:v>
                </c:pt>
                <c:pt idx="33">
                  <c:v>0.495</c:v>
                </c:pt>
                <c:pt idx="34">
                  <c:v>0.495</c:v>
                </c:pt>
                <c:pt idx="35">
                  <c:v>0.495</c:v>
                </c:pt>
                <c:pt idx="36">
                  <c:v>0.495</c:v>
                </c:pt>
                <c:pt idx="37">
                  <c:v>0.495</c:v>
                </c:pt>
                <c:pt idx="38">
                  <c:v>0.495</c:v>
                </c:pt>
                <c:pt idx="39">
                  <c:v>0.495</c:v>
                </c:pt>
                <c:pt idx="40">
                  <c:v>0.495</c:v>
                </c:pt>
                <c:pt idx="41">
                  <c:v>0.495</c:v>
                </c:pt>
                <c:pt idx="42">
                  <c:v>0.495</c:v>
                </c:pt>
                <c:pt idx="43">
                  <c:v>0.495</c:v>
                </c:pt>
                <c:pt idx="44">
                  <c:v>0.495</c:v>
                </c:pt>
                <c:pt idx="45">
                  <c:v>0.495</c:v>
                </c:pt>
                <c:pt idx="46">
                  <c:v>0.495</c:v>
                </c:pt>
                <c:pt idx="47">
                  <c:v>0.495</c:v>
                </c:pt>
                <c:pt idx="48">
                  <c:v>0.495</c:v>
                </c:pt>
                <c:pt idx="49">
                  <c:v>0.495</c:v>
                </c:pt>
                <c:pt idx="50">
                  <c:v>0.495</c:v>
                </c:pt>
                <c:pt idx="51">
                  <c:v>0.495</c:v>
                </c:pt>
                <c:pt idx="52">
                  <c:v>0.495</c:v>
                </c:pt>
                <c:pt idx="53">
                  <c:v>0.495</c:v>
                </c:pt>
                <c:pt idx="54">
                  <c:v>0.495</c:v>
                </c:pt>
                <c:pt idx="55">
                  <c:v>0.495</c:v>
                </c:pt>
                <c:pt idx="56">
                  <c:v>0.495</c:v>
                </c:pt>
                <c:pt idx="57">
                  <c:v>0.495</c:v>
                </c:pt>
                <c:pt idx="58">
                  <c:v>0.495</c:v>
                </c:pt>
                <c:pt idx="59">
                  <c:v>0.495</c:v>
                </c:pt>
                <c:pt idx="60">
                  <c:v>0.495</c:v>
                </c:pt>
                <c:pt idx="61">
                  <c:v>0.495</c:v>
                </c:pt>
                <c:pt idx="62">
                  <c:v>0.495</c:v>
                </c:pt>
                <c:pt idx="63">
                  <c:v>0.495</c:v>
                </c:pt>
                <c:pt idx="64">
                  <c:v>0.495</c:v>
                </c:pt>
                <c:pt idx="65">
                  <c:v>0.495</c:v>
                </c:pt>
                <c:pt idx="66">
                  <c:v>0.495</c:v>
                </c:pt>
                <c:pt idx="67">
                  <c:v>0.495</c:v>
                </c:pt>
                <c:pt idx="68">
                  <c:v>0.495</c:v>
                </c:pt>
                <c:pt idx="69">
                  <c:v>0.495</c:v>
                </c:pt>
                <c:pt idx="70">
                  <c:v>0.495</c:v>
                </c:pt>
                <c:pt idx="71">
                  <c:v>0.495</c:v>
                </c:pt>
                <c:pt idx="72">
                  <c:v>0.495</c:v>
                </c:pt>
              </c:numCache>
            </c:numRef>
          </c:val>
          <c:smooth val="0"/>
          <c:extLst>
            <c:ext xmlns:c16="http://schemas.microsoft.com/office/drawing/2014/chart" uri="{C3380CC4-5D6E-409C-BE32-E72D297353CC}">
              <c16:uniqueId val="{00000002-61FF-44E7-9B4F-9600E4DCB793}"/>
            </c:ext>
          </c:extLst>
        </c:ser>
        <c:dLbls>
          <c:showLegendKey val="0"/>
          <c:showVal val="0"/>
          <c:showCatName val="0"/>
          <c:showSerName val="0"/>
          <c:showPercent val="0"/>
          <c:showBubbleSize val="0"/>
        </c:dLbls>
        <c:smooth val="0"/>
        <c:axId val="530877896"/>
        <c:axId val="530874944"/>
      </c:lineChart>
      <c:catAx>
        <c:axId val="530877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74944"/>
        <c:crosses val="autoZero"/>
        <c:auto val="1"/>
        <c:lblAlgn val="ctr"/>
        <c:lblOffset val="100"/>
        <c:noMultiLvlLbl val="0"/>
      </c:catAx>
      <c:valAx>
        <c:axId val="5308749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77896"/>
        <c:crosses val="autoZero"/>
        <c:crossBetween val="between"/>
      </c:valAx>
      <c:spPr>
        <a:noFill/>
        <a:ln>
          <a:noFill/>
        </a:ln>
        <a:effectLst/>
      </c:spPr>
    </c:plotArea>
    <c:legend>
      <c:legendPos val="b"/>
      <c:layout>
        <c:manualLayout>
          <c:xMode val="edge"/>
          <c:yMode val="edge"/>
          <c:x val="0.27219328634654771"/>
          <c:y val="0.60421320451745197"/>
          <c:w val="0.5497692556662046"/>
          <c:h val="0.16417619663993382"/>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UI claims by race / Ethnicity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'demographic %'!$BI$2</c:f>
              <c:strCache>
                <c:ptCount val="1"/>
                <c:pt idx="0">
                  <c:v>Total, All Unduplicated Claimants</c:v>
                </c:pt>
              </c:strCache>
            </c:strRef>
          </c:tx>
          <c:spPr>
            <a:ln w="28575" cap="rnd">
              <a:solidFill>
                <a:schemeClr val="accent1"/>
              </a:solidFill>
              <a:round/>
            </a:ln>
            <a:effectLst/>
          </c:spPr>
          <c:marker>
            <c:symbol val="none"/>
          </c:marker>
          <c:val>
            <c:numRef>
              <c:f>'demographic %'!$BI$3:$BI$75</c:f>
              <c:numCache>
                <c:formatCode>0.0%</c:formatCode>
                <c:ptCount val="73"/>
                <c:pt idx="0">
                  <c:v>1</c:v>
                </c:pt>
                <c:pt idx="1">
                  <c:v>1.1298273981142368</c:v>
                </c:pt>
                <c:pt idx="2">
                  <c:v>1.2275734434660641</c:v>
                </c:pt>
                <c:pt idx="3">
                  <c:v>1.266424452583184</c:v>
                </c:pt>
                <c:pt idx="4">
                  <c:v>1.3546520688849062</c:v>
                </c:pt>
                <c:pt idx="5">
                  <c:v>1.1945297280448843</c:v>
                </c:pt>
                <c:pt idx="6">
                  <c:v>1.1776455232603444</c:v>
                </c:pt>
                <c:pt idx="7">
                  <c:v>1.0299014260110653</c:v>
                </c:pt>
                <c:pt idx="8">
                  <c:v>0.98085599625964315</c:v>
                </c:pt>
                <c:pt idx="9">
                  <c:v>0.93525870801839006</c:v>
                </c:pt>
                <c:pt idx="10">
                  <c:v>0.90756837839943894</c:v>
                </c:pt>
                <c:pt idx="11">
                  <c:v>0.88820618717369282</c:v>
                </c:pt>
                <c:pt idx="12">
                  <c:v>0.86779396867451097</c:v>
                </c:pt>
                <c:pt idx="13">
                  <c:v>0.84895386893166058</c:v>
                </c:pt>
                <c:pt idx="14">
                  <c:v>0.81472960336632116</c:v>
                </c:pt>
                <c:pt idx="15">
                  <c:v>0.80293773864256213</c:v>
                </c:pt>
                <c:pt idx="16">
                  <c:v>0.74068612171744719</c:v>
                </c:pt>
                <c:pt idx="17">
                  <c:v>0.70601184446349252</c:v>
                </c:pt>
                <c:pt idx="18">
                  <c:v>0.67685459362580846</c:v>
                </c:pt>
                <c:pt idx="19">
                  <c:v>0.65807488506194967</c:v>
                </c:pt>
                <c:pt idx="20">
                  <c:v>0.64639211408088526</c:v>
                </c:pt>
                <c:pt idx="21">
                  <c:v>0.63047222005766379</c:v>
                </c:pt>
                <c:pt idx="22">
                  <c:v>0.61216784851554584</c:v>
                </c:pt>
                <c:pt idx="23">
                  <c:v>0.58619184913893863</c:v>
                </c:pt>
                <c:pt idx="24">
                  <c:v>0.63794514143224501</c:v>
                </c:pt>
                <c:pt idx="25">
                  <c:v>0.61876607184602195</c:v>
                </c:pt>
                <c:pt idx="26">
                  <c:v>0.60767747214213352</c:v>
                </c:pt>
                <c:pt idx="27">
                  <c:v>0.59049520766773167</c:v>
                </c:pt>
                <c:pt idx="28">
                  <c:v>0.58345086885373643</c:v>
                </c:pt>
                <c:pt idx="29">
                  <c:v>0.57560001558482043</c:v>
                </c:pt>
                <c:pt idx="30">
                  <c:v>0.56242889425699372</c:v>
                </c:pt>
                <c:pt idx="31">
                  <c:v>0.57227070833008653</c:v>
                </c:pt>
                <c:pt idx="32">
                  <c:v>0.59401932517727729</c:v>
                </c:pt>
                <c:pt idx="33">
                  <c:v>0.6108723603210473</c:v>
                </c:pt>
                <c:pt idx="34">
                  <c:v>0.60937426946154449</c:v>
                </c:pt>
                <c:pt idx="35">
                  <c:v>0.60243512818514766</c:v>
                </c:pt>
                <c:pt idx="36">
                  <c:v>0.61292760850931194</c:v>
                </c:pt>
                <c:pt idx="37">
                  <c:v>0.62975142211486013</c:v>
                </c:pt>
                <c:pt idx="38">
                  <c:v>0.59769149848047998</c:v>
                </c:pt>
                <c:pt idx="39">
                  <c:v>0.57448375282474873</c:v>
                </c:pt>
                <c:pt idx="40">
                  <c:v>0.56576794202446812</c:v>
                </c:pt>
                <c:pt idx="41">
                  <c:v>0.62817540715343256</c:v>
                </c:pt>
                <c:pt idx="42">
                  <c:v>0.63738408789838696</c:v>
                </c:pt>
                <c:pt idx="43">
                  <c:v>0.6311404192316683</c:v>
                </c:pt>
                <c:pt idx="44">
                  <c:v>0.63113847112912025</c:v>
                </c:pt>
                <c:pt idx="45">
                  <c:v>0.62936959401542902</c:v>
                </c:pt>
                <c:pt idx="46">
                  <c:v>0.62509156081976158</c:v>
                </c:pt>
                <c:pt idx="47">
                  <c:v>0.62089145172601889</c:v>
                </c:pt>
                <c:pt idx="48">
                  <c:v>0.61472375905867682</c:v>
                </c:pt>
                <c:pt idx="49">
                  <c:v>0.63265019870645989</c:v>
                </c:pt>
                <c:pt idx="50">
                  <c:v>0.62566235486636013</c:v>
                </c:pt>
                <c:pt idx="51">
                  <c:v>0.61868814774409719</c:v>
                </c:pt>
                <c:pt idx="52">
                  <c:v>0.61446271331722901</c:v>
                </c:pt>
                <c:pt idx="53">
                  <c:v>0.60263773085015193</c:v>
                </c:pt>
                <c:pt idx="54">
                  <c:v>0.60490727031870961</c:v>
                </c:pt>
                <c:pt idx="55">
                  <c:v>0.59604729992986827</c:v>
                </c:pt>
                <c:pt idx="56">
                  <c:v>0.60090781578742303</c:v>
                </c:pt>
                <c:pt idx="57">
                  <c:v>0.59533429439725705</c:v>
                </c:pt>
                <c:pt idx="58">
                  <c:v>0.58876918881009899</c:v>
                </c:pt>
                <c:pt idx="59">
                  <c:v>0.57735330787812666</c:v>
                </c:pt>
                <c:pt idx="60">
                  <c:v>0.57669484921686276</c:v>
                </c:pt>
                <c:pt idx="61">
                  <c:v>0.55699368814774408</c:v>
                </c:pt>
                <c:pt idx="62">
                  <c:v>0.54550183121639528</c:v>
                </c:pt>
                <c:pt idx="63">
                  <c:v>0.54415569235564565</c:v>
                </c:pt>
                <c:pt idx="64">
                  <c:v>0.51883425543520612</c:v>
                </c:pt>
                <c:pt idx="65">
                  <c:v>0.47449933764513363</c:v>
                </c:pt>
                <c:pt idx="66">
                  <c:v>0.47164731551468869</c:v>
                </c:pt>
                <c:pt idx="67">
                  <c:v>0.46796929790384167</c:v>
                </c:pt>
                <c:pt idx="68">
                  <c:v>0.46358606717057588</c:v>
                </c:pt>
                <c:pt idx="69">
                  <c:v>0.43083846333671005</c:v>
                </c:pt>
                <c:pt idx="70">
                  <c:v>0.41074962986051583</c:v>
                </c:pt>
                <c:pt idx="71">
                  <c:v>0.39568690095846648</c:v>
                </c:pt>
                <c:pt idx="72">
                  <c:v>0.39157250837684093</c:v>
                </c:pt>
              </c:numCache>
            </c:numRef>
          </c:val>
          <c:smooth val="0"/>
          <c:extLst>
            <c:ext xmlns:c16="http://schemas.microsoft.com/office/drawing/2014/chart" uri="{C3380CC4-5D6E-409C-BE32-E72D297353CC}">
              <c16:uniqueId val="{00000000-A2EE-4664-BF63-99D7196C6349}"/>
            </c:ext>
          </c:extLst>
        </c:ser>
        <c:ser>
          <c:idx val="2"/>
          <c:order val="2"/>
          <c:tx>
            <c:strRef>
              <c:f>'demographic %'!$BK$2</c:f>
              <c:strCache>
                <c:ptCount val="1"/>
                <c:pt idx="0">
                  <c:v>  African American</c:v>
                </c:pt>
              </c:strCache>
            </c:strRef>
          </c:tx>
          <c:spPr>
            <a:ln w="28575" cap="rnd">
              <a:solidFill>
                <a:schemeClr val="accent3"/>
              </a:solidFill>
              <a:round/>
            </a:ln>
            <a:effectLst/>
          </c:spPr>
          <c:marker>
            <c:symbol val="none"/>
          </c:marker>
          <c:val>
            <c:numRef>
              <c:f>'demographic %'!$BK$3:$BK$75</c:f>
              <c:numCache>
                <c:formatCode>0.0%</c:formatCode>
                <c:ptCount val="73"/>
                <c:pt idx="0">
                  <c:v>1</c:v>
                </c:pt>
                <c:pt idx="1">
                  <c:v>1.1513636566531269</c:v>
                </c:pt>
                <c:pt idx="2">
                  <c:v>1.3310270945855467</c:v>
                </c:pt>
                <c:pt idx="3">
                  <c:v>1.4078918002053296</c:v>
                </c:pt>
                <c:pt idx="4">
                  <c:v>1.491050305762621</c:v>
                </c:pt>
                <c:pt idx="5">
                  <c:v>1.4507432040351738</c:v>
                </c:pt>
                <c:pt idx="6">
                  <c:v>1.5049770120073205</c:v>
                </c:pt>
                <c:pt idx="7">
                  <c:v>1.3624068205151096</c:v>
                </c:pt>
                <c:pt idx="8">
                  <c:v>1.3490603936972727</c:v>
                </c:pt>
                <c:pt idx="9">
                  <c:v>1.3382582689818328</c:v>
                </c:pt>
                <c:pt idx="10">
                  <c:v>1.3358925143953935</c:v>
                </c:pt>
                <c:pt idx="11">
                  <c:v>1.3225460875775565</c:v>
                </c:pt>
                <c:pt idx="12">
                  <c:v>1.3007632906307192</c:v>
                </c:pt>
                <c:pt idx="13">
                  <c:v>1.2892469758514484</c:v>
                </c:pt>
                <c:pt idx="14">
                  <c:v>1.2771950185243048</c:v>
                </c:pt>
                <c:pt idx="15">
                  <c:v>1.2695174753381244</c:v>
                </c:pt>
                <c:pt idx="16">
                  <c:v>1.207784671695755</c:v>
                </c:pt>
                <c:pt idx="17">
                  <c:v>1.1735035486318797</c:v>
                </c:pt>
                <c:pt idx="18">
                  <c:v>1.1489532651876981</c:v>
                </c:pt>
                <c:pt idx="19">
                  <c:v>1.1291791277953847</c:v>
                </c:pt>
                <c:pt idx="20">
                  <c:v>1.1073070570905683</c:v>
                </c:pt>
                <c:pt idx="21">
                  <c:v>1.0914163281703344</c:v>
                </c:pt>
                <c:pt idx="22">
                  <c:v>1.0703923581663171</c:v>
                </c:pt>
                <c:pt idx="23">
                  <c:v>1.0315136365665312</c:v>
                </c:pt>
                <c:pt idx="24">
                  <c:v>1.1539972325135026</c:v>
                </c:pt>
                <c:pt idx="25">
                  <c:v>1.1253403562022943</c:v>
                </c:pt>
                <c:pt idx="26">
                  <c:v>1.1098513591929653</c:v>
                </c:pt>
                <c:pt idx="27">
                  <c:v>1.0839619693791009</c:v>
                </c:pt>
                <c:pt idx="28">
                  <c:v>1.0715975538990314</c:v>
                </c:pt>
                <c:pt idx="29">
                  <c:v>1.0452171584162835</c:v>
                </c:pt>
                <c:pt idx="30">
                  <c:v>1.0240592777752979</c:v>
                </c:pt>
                <c:pt idx="31">
                  <c:v>1.0225416238896576</c:v>
                </c:pt>
                <c:pt idx="32">
                  <c:v>1.0250859259920546</c:v>
                </c:pt>
                <c:pt idx="33">
                  <c:v>1.0306208989867429</c:v>
                </c:pt>
                <c:pt idx="34">
                  <c:v>1.0198634111502924</c:v>
                </c:pt>
                <c:pt idx="35">
                  <c:v>1.0053117885997411</c:v>
                </c:pt>
                <c:pt idx="36">
                  <c:v>1.0054456992367093</c:v>
                </c:pt>
                <c:pt idx="37">
                  <c:v>1.0083024594920322</c:v>
                </c:pt>
                <c:pt idx="38">
                  <c:v>0.95214926572334058</c:v>
                </c:pt>
                <c:pt idx="39">
                  <c:v>0.92960764183368294</c:v>
                </c:pt>
                <c:pt idx="40">
                  <c:v>0.91541311431504713</c:v>
                </c:pt>
                <c:pt idx="41">
                  <c:v>1.0331652010891399</c:v>
                </c:pt>
                <c:pt idx="42">
                  <c:v>1.0518680533857072</c:v>
                </c:pt>
                <c:pt idx="43">
                  <c:v>1.0556621880998081</c:v>
                </c:pt>
                <c:pt idx="44">
                  <c:v>1.0581172164442263</c:v>
                </c:pt>
                <c:pt idx="45">
                  <c:v>1.0642771057447664</c:v>
                </c:pt>
                <c:pt idx="46">
                  <c:v>1.0790072758112752</c:v>
                </c:pt>
                <c:pt idx="47">
                  <c:v>1.0882471097620854</c:v>
                </c:pt>
                <c:pt idx="48">
                  <c:v>1.092755434540017</c:v>
                </c:pt>
                <c:pt idx="49">
                  <c:v>1.1451144935946078</c:v>
                </c:pt>
                <c:pt idx="50">
                  <c:v>1.1470785162701425</c:v>
                </c:pt>
                <c:pt idx="51">
                  <c:v>1.1431951077980627</c:v>
                </c:pt>
                <c:pt idx="52">
                  <c:v>1.1452037673525868</c:v>
                </c:pt>
                <c:pt idx="53">
                  <c:v>1.1406061688166764</c:v>
                </c:pt>
                <c:pt idx="54">
                  <c:v>1.1485961701557827</c:v>
                </c:pt>
                <c:pt idx="55">
                  <c:v>1.1361424809177343</c:v>
                </c:pt>
                <c:pt idx="56">
                  <c:v>1.1450698567156183</c:v>
                </c:pt>
                <c:pt idx="57">
                  <c:v>1.1431058340400839</c:v>
                </c:pt>
                <c:pt idx="58">
                  <c:v>1.1374369504084274</c:v>
                </c:pt>
                <c:pt idx="59">
                  <c:v>1.1225728697049502</c:v>
                </c:pt>
                <c:pt idx="60">
                  <c:v>1.1211891264562781</c:v>
                </c:pt>
                <c:pt idx="61">
                  <c:v>1.0913270544123554</c:v>
                </c:pt>
                <c:pt idx="62">
                  <c:v>1.0648127482926393</c:v>
                </c:pt>
                <c:pt idx="63">
                  <c:v>1.0740525822434495</c:v>
                </c:pt>
                <c:pt idx="64">
                  <c:v>1.0299513458019016</c:v>
                </c:pt>
                <c:pt idx="65">
                  <c:v>0.97250368254251662</c:v>
                </c:pt>
                <c:pt idx="66">
                  <c:v>0.96558496629915636</c:v>
                </c:pt>
                <c:pt idx="67">
                  <c:v>0.96121055215819307</c:v>
                </c:pt>
                <c:pt idx="68">
                  <c:v>0.96121055215819307</c:v>
                </c:pt>
                <c:pt idx="69">
                  <c:v>0.87885551042271126</c:v>
                </c:pt>
                <c:pt idx="70">
                  <c:v>0.84189617461947064</c:v>
                </c:pt>
                <c:pt idx="71">
                  <c:v>0.81511404722581793</c:v>
                </c:pt>
                <c:pt idx="72">
                  <c:v>0.81096281747980181</c:v>
                </c:pt>
              </c:numCache>
            </c:numRef>
          </c:val>
          <c:smooth val="0"/>
          <c:extLst>
            <c:ext xmlns:c16="http://schemas.microsoft.com/office/drawing/2014/chart" uri="{C3380CC4-5D6E-409C-BE32-E72D297353CC}">
              <c16:uniqueId val="{00000001-A2EE-4664-BF63-99D7196C6349}"/>
            </c:ext>
          </c:extLst>
        </c:ser>
        <c:ser>
          <c:idx val="3"/>
          <c:order val="3"/>
          <c:tx>
            <c:strRef>
              <c:f>'demographic %'!$BL$2</c:f>
              <c:strCache>
                <c:ptCount val="1"/>
                <c:pt idx="0">
                  <c:v>  American Indian</c:v>
                </c:pt>
              </c:strCache>
            </c:strRef>
          </c:tx>
          <c:spPr>
            <a:ln w="28575" cap="rnd">
              <a:solidFill>
                <a:schemeClr val="accent4"/>
              </a:solidFill>
              <a:round/>
            </a:ln>
            <a:effectLst/>
          </c:spPr>
          <c:marker>
            <c:symbol val="none"/>
          </c:marker>
          <c:val>
            <c:numRef>
              <c:f>'demographic %'!$BL$3:$BL$75</c:f>
              <c:numCache>
                <c:formatCode>0.0%</c:formatCode>
                <c:ptCount val="73"/>
                <c:pt idx="0">
                  <c:v>1</c:v>
                </c:pt>
                <c:pt idx="1">
                  <c:v>1.1509318667888786</c:v>
                </c:pt>
                <c:pt idx="2">
                  <c:v>1.3483043079743355</c:v>
                </c:pt>
                <c:pt idx="3">
                  <c:v>1.4231591811793463</c:v>
                </c:pt>
                <c:pt idx="4">
                  <c:v>1.5056523067522152</c:v>
                </c:pt>
                <c:pt idx="5">
                  <c:v>1.4098686220592729</c:v>
                </c:pt>
                <c:pt idx="6">
                  <c:v>1.3939810571341278</c:v>
                </c:pt>
                <c:pt idx="7">
                  <c:v>1.232813932172319</c:v>
                </c:pt>
                <c:pt idx="8">
                  <c:v>1.166055606477238</c:v>
                </c:pt>
                <c:pt idx="9">
                  <c:v>1.1180873816070882</c:v>
                </c:pt>
                <c:pt idx="10">
                  <c:v>1.0879926672777269</c:v>
                </c:pt>
                <c:pt idx="11">
                  <c:v>1.0629391995111519</c:v>
                </c:pt>
                <c:pt idx="12">
                  <c:v>1.0464405743965781</c:v>
                </c:pt>
                <c:pt idx="13">
                  <c:v>1.012985029025359</c:v>
                </c:pt>
                <c:pt idx="14">
                  <c:v>0.97143293614421022</c:v>
                </c:pt>
                <c:pt idx="15">
                  <c:v>0.95004582951420713</c:v>
                </c:pt>
                <c:pt idx="16">
                  <c:v>0.87381607088298197</c:v>
                </c:pt>
                <c:pt idx="17">
                  <c:v>0.82462572563397496</c:v>
                </c:pt>
                <c:pt idx="18">
                  <c:v>0.77619920562175371</c:v>
                </c:pt>
                <c:pt idx="19">
                  <c:v>0.74931255728689272</c:v>
                </c:pt>
                <c:pt idx="20">
                  <c:v>0.72792545065688974</c:v>
                </c:pt>
                <c:pt idx="21">
                  <c:v>0.70821875954781544</c:v>
                </c:pt>
                <c:pt idx="22">
                  <c:v>0.68499847234952638</c:v>
                </c:pt>
                <c:pt idx="23">
                  <c:v>0.66254201038802318</c:v>
                </c:pt>
                <c:pt idx="24">
                  <c:v>0.72135655362053164</c:v>
                </c:pt>
                <c:pt idx="25">
                  <c:v>0.69996944699052854</c:v>
                </c:pt>
                <c:pt idx="26">
                  <c:v>0.67919340054995414</c:v>
                </c:pt>
                <c:pt idx="27">
                  <c:v>0.66055606477238005</c:v>
                </c:pt>
                <c:pt idx="28">
                  <c:v>0.65001527650473567</c:v>
                </c:pt>
                <c:pt idx="29">
                  <c:v>0.63504430186373362</c:v>
                </c:pt>
                <c:pt idx="30">
                  <c:v>0.62129544760158872</c:v>
                </c:pt>
                <c:pt idx="31">
                  <c:v>0.62648945921173238</c:v>
                </c:pt>
                <c:pt idx="32">
                  <c:v>0.64665444546287809</c:v>
                </c:pt>
                <c:pt idx="33">
                  <c:v>0.6619309501985946</c:v>
                </c:pt>
                <c:pt idx="34">
                  <c:v>0.67262450351359604</c:v>
                </c:pt>
                <c:pt idx="35">
                  <c:v>0.65994500458295147</c:v>
                </c:pt>
                <c:pt idx="36">
                  <c:v>0.67827681026581121</c:v>
                </c:pt>
                <c:pt idx="37">
                  <c:v>0.69783073632752823</c:v>
                </c:pt>
                <c:pt idx="38">
                  <c:v>0.68285976168652607</c:v>
                </c:pt>
                <c:pt idx="39">
                  <c:v>0.65933394439352278</c:v>
                </c:pt>
                <c:pt idx="40">
                  <c:v>0.65582034830430802</c:v>
                </c:pt>
                <c:pt idx="41">
                  <c:v>0.7335777574091048</c:v>
                </c:pt>
                <c:pt idx="42">
                  <c:v>0.73709135349831956</c:v>
                </c:pt>
                <c:pt idx="43">
                  <c:v>0.75267338832875041</c:v>
                </c:pt>
                <c:pt idx="44">
                  <c:v>0.75970058050717992</c:v>
                </c:pt>
                <c:pt idx="45">
                  <c:v>0.75114573785517869</c:v>
                </c:pt>
                <c:pt idx="46">
                  <c:v>0.75572868927589365</c:v>
                </c:pt>
                <c:pt idx="47">
                  <c:v>0.74747937671860676</c:v>
                </c:pt>
                <c:pt idx="48">
                  <c:v>0.73663305835624804</c:v>
                </c:pt>
                <c:pt idx="49">
                  <c:v>0.74060494958753442</c:v>
                </c:pt>
                <c:pt idx="50">
                  <c:v>0.74732661167124959</c:v>
                </c:pt>
                <c:pt idx="51">
                  <c:v>0.73861900397189129</c:v>
                </c:pt>
                <c:pt idx="52">
                  <c:v>0.72532844485181791</c:v>
                </c:pt>
                <c:pt idx="53">
                  <c:v>0.72059272838374577</c:v>
                </c:pt>
                <c:pt idx="54">
                  <c:v>0.71799572257867394</c:v>
                </c:pt>
                <c:pt idx="55">
                  <c:v>0.70363580812710047</c:v>
                </c:pt>
                <c:pt idx="56">
                  <c:v>0.70745493431102968</c:v>
                </c:pt>
                <c:pt idx="57">
                  <c:v>0.70867705468988695</c:v>
                </c:pt>
                <c:pt idx="58">
                  <c:v>0.70714940421631534</c:v>
                </c:pt>
                <c:pt idx="59">
                  <c:v>0.69767797128017106</c:v>
                </c:pt>
                <c:pt idx="60">
                  <c:v>0.69844179651695693</c:v>
                </c:pt>
                <c:pt idx="61">
                  <c:v>0.67888787045523979</c:v>
                </c:pt>
                <c:pt idx="62">
                  <c:v>0.6733883287503819</c:v>
                </c:pt>
                <c:pt idx="63">
                  <c:v>0.67797128017109687</c:v>
                </c:pt>
                <c:pt idx="64">
                  <c:v>0.64466849984723495</c:v>
                </c:pt>
                <c:pt idx="65">
                  <c:v>0.61396272532844487</c:v>
                </c:pt>
                <c:pt idx="66">
                  <c:v>0.6148793156125878</c:v>
                </c:pt>
                <c:pt idx="67">
                  <c:v>0.61808738160708832</c:v>
                </c:pt>
                <c:pt idx="68">
                  <c:v>0.61808738160708832</c:v>
                </c:pt>
                <c:pt idx="69">
                  <c:v>0.57225786739993889</c:v>
                </c:pt>
                <c:pt idx="70">
                  <c:v>0.53299725022914757</c:v>
                </c:pt>
                <c:pt idx="71">
                  <c:v>0.52108157653528875</c:v>
                </c:pt>
                <c:pt idx="72">
                  <c:v>0.52367858234036058</c:v>
                </c:pt>
              </c:numCache>
            </c:numRef>
          </c:val>
          <c:smooth val="0"/>
          <c:extLst>
            <c:ext xmlns:c16="http://schemas.microsoft.com/office/drawing/2014/chart" uri="{C3380CC4-5D6E-409C-BE32-E72D297353CC}">
              <c16:uniqueId val="{00000002-A2EE-4664-BF63-99D7196C6349}"/>
            </c:ext>
          </c:extLst>
        </c:ser>
        <c:ser>
          <c:idx val="4"/>
          <c:order val="4"/>
          <c:tx>
            <c:strRef>
              <c:f>'demographic %'!$BM$2</c:f>
              <c:strCache>
                <c:ptCount val="1"/>
                <c:pt idx="0">
                  <c:v>  Asian</c:v>
                </c:pt>
              </c:strCache>
            </c:strRef>
          </c:tx>
          <c:spPr>
            <a:ln w="28575" cap="rnd">
              <a:solidFill>
                <a:schemeClr val="accent5"/>
              </a:solidFill>
              <a:round/>
            </a:ln>
            <a:effectLst/>
          </c:spPr>
          <c:marker>
            <c:symbol val="none"/>
          </c:marker>
          <c:val>
            <c:numRef>
              <c:f>'demographic %'!$BM$3:$BM$75</c:f>
              <c:numCache>
                <c:formatCode>0.0%</c:formatCode>
                <c:ptCount val="73"/>
                <c:pt idx="0">
                  <c:v>1</c:v>
                </c:pt>
                <c:pt idx="1">
                  <c:v>1.2231169844219607</c:v>
                </c:pt>
                <c:pt idx="2">
                  <c:v>1.3742629683162411</c:v>
                </c:pt>
                <c:pt idx="3">
                  <c:v>1.3802968775093492</c:v>
                </c:pt>
                <c:pt idx="4">
                  <c:v>1.392548236859614</c:v>
                </c:pt>
                <c:pt idx="5">
                  <c:v>1.3559318145318557</c:v>
                </c:pt>
                <c:pt idx="6">
                  <c:v>1.3748135912083879</c:v>
                </c:pt>
                <c:pt idx="7">
                  <c:v>1.2493633422809554</c:v>
                </c:pt>
                <c:pt idx="8">
                  <c:v>1.1891160208318994</c:v>
                </c:pt>
                <c:pt idx="9">
                  <c:v>1.1068667263174801</c:v>
                </c:pt>
                <c:pt idx="10">
                  <c:v>1.0718792300456559</c:v>
                </c:pt>
                <c:pt idx="11">
                  <c:v>1.0374423566659783</c:v>
                </c:pt>
                <c:pt idx="12">
                  <c:v>1.0094982448895313</c:v>
                </c:pt>
                <c:pt idx="13">
                  <c:v>0.98634914079886205</c:v>
                </c:pt>
                <c:pt idx="14">
                  <c:v>0.94881501365085918</c:v>
                </c:pt>
                <c:pt idx="15">
                  <c:v>0.93346640053226881</c:v>
                </c:pt>
                <c:pt idx="16">
                  <c:v>0.85553031867299878</c:v>
                </c:pt>
                <c:pt idx="17">
                  <c:v>0.81792736366347762</c:v>
                </c:pt>
                <c:pt idx="18">
                  <c:v>0.78188450684837218</c:v>
                </c:pt>
                <c:pt idx="19">
                  <c:v>0.76199325486957126</c:v>
                </c:pt>
                <c:pt idx="20">
                  <c:v>0.74696583843806641</c:v>
                </c:pt>
                <c:pt idx="21">
                  <c:v>0.73379677426755685</c:v>
                </c:pt>
                <c:pt idx="22">
                  <c:v>0.70259481037924154</c:v>
                </c:pt>
                <c:pt idx="23">
                  <c:v>0.6707963383577672</c:v>
                </c:pt>
                <c:pt idx="24">
                  <c:v>0.72895588134076672</c:v>
                </c:pt>
                <c:pt idx="25">
                  <c:v>0.70860577695184346</c:v>
                </c:pt>
                <c:pt idx="26">
                  <c:v>0.69272948356161246</c:v>
                </c:pt>
                <c:pt idx="27">
                  <c:v>0.67318237089040311</c:v>
                </c:pt>
                <c:pt idx="28">
                  <c:v>0.66097689678115035</c:v>
                </c:pt>
                <c:pt idx="29">
                  <c:v>0.65205221740427188</c:v>
                </c:pt>
                <c:pt idx="30">
                  <c:v>0.62709064629361966</c:v>
                </c:pt>
                <c:pt idx="31">
                  <c:v>0.62867368710854155</c:v>
                </c:pt>
                <c:pt idx="32">
                  <c:v>0.63569412898341249</c:v>
                </c:pt>
                <c:pt idx="33">
                  <c:v>0.64452703787826648</c:v>
                </c:pt>
                <c:pt idx="34">
                  <c:v>0.64083327597678208</c:v>
                </c:pt>
                <c:pt idx="35">
                  <c:v>0.62871957234955378</c:v>
                </c:pt>
                <c:pt idx="36">
                  <c:v>0.62947667882625558</c:v>
                </c:pt>
                <c:pt idx="37">
                  <c:v>0.63491407988620463</c:v>
                </c:pt>
                <c:pt idx="38">
                  <c:v>0.59572808406176159</c:v>
                </c:pt>
                <c:pt idx="39">
                  <c:v>0.57386376671943473</c:v>
                </c:pt>
                <c:pt idx="40">
                  <c:v>0.56718746415215548</c:v>
                </c:pt>
                <c:pt idx="41">
                  <c:v>0.64305871016587512</c:v>
                </c:pt>
                <c:pt idx="42">
                  <c:v>0.65134099616858232</c:v>
                </c:pt>
                <c:pt idx="43">
                  <c:v>0.6453300295959804</c:v>
                </c:pt>
                <c:pt idx="44">
                  <c:v>0.64425172643219308</c:v>
                </c:pt>
                <c:pt idx="45">
                  <c:v>0.64028265308463528</c:v>
                </c:pt>
                <c:pt idx="46">
                  <c:v>0.64354050519650352</c:v>
                </c:pt>
                <c:pt idx="47">
                  <c:v>0.64101681694083101</c:v>
                </c:pt>
                <c:pt idx="48">
                  <c:v>0.6420492348636061</c:v>
                </c:pt>
                <c:pt idx="49">
                  <c:v>0.67210406772661568</c:v>
                </c:pt>
                <c:pt idx="50">
                  <c:v>0.67146167435244453</c:v>
                </c:pt>
                <c:pt idx="51">
                  <c:v>0.66315644572923116</c:v>
                </c:pt>
                <c:pt idx="52">
                  <c:v>0.65774198728978828</c:v>
                </c:pt>
                <c:pt idx="53">
                  <c:v>0.65120334044554573</c:v>
                </c:pt>
                <c:pt idx="54">
                  <c:v>0.65131805354807626</c:v>
                </c:pt>
                <c:pt idx="55">
                  <c:v>0.64734898020051845</c:v>
                </c:pt>
                <c:pt idx="56">
                  <c:v>0.64326519375043012</c:v>
                </c:pt>
                <c:pt idx="57">
                  <c:v>0.63564824374240025</c:v>
                </c:pt>
                <c:pt idx="58">
                  <c:v>0.62683827746805243</c:v>
                </c:pt>
                <c:pt idx="59">
                  <c:v>0.61399040998462839</c:v>
                </c:pt>
                <c:pt idx="60">
                  <c:v>0.61116846766237642</c:v>
                </c:pt>
                <c:pt idx="61">
                  <c:v>0.58239842154770916</c:v>
                </c:pt>
                <c:pt idx="62">
                  <c:v>0.57393259458095303</c:v>
                </c:pt>
                <c:pt idx="63">
                  <c:v>0.56805928373138781</c:v>
                </c:pt>
                <c:pt idx="64">
                  <c:v>0.53107577947553175</c:v>
                </c:pt>
                <c:pt idx="65">
                  <c:v>0.46899304838598666</c:v>
                </c:pt>
                <c:pt idx="66">
                  <c:v>0.4609860738293528</c:v>
                </c:pt>
                <c:pt idx="67">
                  <c:v>0.45357560740587788</c:v>
                </c:pt>
                <c:pt idx="68">
                  <c:v>0.45357560740587788</c:v>
                </c:pt>
                <c:pt idx="69">
                  <c:v>0.40128937527244363</c:v>
                </c:pt>
                <c:pt idx="70">
                  <c:v>0.37371234542409432</c:v>
                </c:pt>
                <c:pt idx="71">
                  <c:v>0.35446348681946455</c:v>
                </c:pt>
                <c:pt idx="72">
                  <c:v>0.35469291302452566</c:v>
                </c:pt>
              </c:numCache>
            </c:numRef>
          </c:val>
          <c:smooth val="0"/>
          <c:extLst>
            <c:ext xmlns:c16="http://schemas.microsoft.com/office/drawing/2014/chart" uri="{C3380CC4-5D6E-409C-BE32-E72D297353CC}">
              <c16:uniqueId val="{00000003-A2EE-4664-BF63-99D7196C6349}"/>
            </c:ext>
          </c:extLst>
        </c:ser>
        <c:ser>
          <c:idx val="5"/>
          <c:order val="5"/>
          <c:tx>
            <c:strRef>
              <c:f>'demographic %'!$BN$2</c:f>
              <c:strCache>
                <c:ptCount val="1"/>
                <c:pt idx="0">
                  <c:v>  Pacific Islander</c:v>
                </c:pt>
              </c:strCache>
            </c:strRef>
          </c:tx>
          <c:spPr>
            <a:ln w="28575" cap="rnd">
              <a:solidFill>
                <a:schemeClr val="accent6"/>
              </a:solidFill>
              <a:round/>
            </a:ln>
            <a:effectLst/>
          </c:spPr>
          <c:marker>
            <c:symbol val="none"/>
          </c:marker>
          <c:val>
            <c:numRef>
              <c:f>'demographic %'!$BN$3:$BN$75</c:f>
              <c:numCache>
                <c:formatCode>0.0%</c:formatCode>
                <c:ptCount val="73"/>
                <c:pt idx="0">
                  <c:v>1</c:v>
                </c:pt>
                <c:pt idx="1">
                  <c:v>1.1159180977542933</c:v>
                </c:pt>
                <c:pt idx="2">
                  <c:v>1.2526420079260239</c:v>
                </c:pt>
                <c:pt idx="3">
                  <c:v>1.2815389696169088</c:v>
                </c:pt>
                <c:pt idx="4">
                  <c:v>1.3048216644649935</c:v>
                </c:pt>
                <c:pt idx="5">
                  <c:v>1.2296895640686922</c:v>
                </c:pt>
                <c:pt idx="6">
                  <c:v>1.2257265521796565</c:v>
                </c:pt>
                <c:pt idx="7">
                  <c:v>1.1045244385733157</c:v>
                </c:pt>
                <c:pt idx="8">
                  <c:v>1.0619220607661823</c:v>
                </c:pt>
                <c:pt idx="9">
                  <c:v>1.0351717305151915</c:v>
                </c:pt>
                <c:pt idx="10">
                  <c:v>1.0317040951122853</c:v>
                </c:pt>
                <c:pt idx="11">
                  <c:v>1.0198150594451783</c:v>
                </c:pt>
                <c:pt idx="12">
                  <c:v>0.9869550858652576</c:v>
                </c:pt>
                <c:pt idx="13">
                  <c:v>0.96895640686922058</c:v>
                </c:pt>
                <c:pt idx="14">
                  <c:v>0.94963672391017173</c:v>
                </c:pt>
                <c:pt idx="15">
                  <c:v>0.94138044914134744</c:v>
                </c:pt>
                <c:pt idx="16">
                  <c:v>0.88011889035667112</c:v>
                </c:pt>
                <c:pt idx="17">
                  <c:v>0.8365257595772787</c:v>
                </c:pt>
                <c:pt idx="18">
                  <c:v>0.80977542932628799</c:v>
                </c:pt>
                <c:pt idx="19">
                  <c:v>0.79607001321003967</c:v>
                </c:pt>
                <c:pt idx="20">
                  <c:v>0.77212681638044911</c:v>
                </c:pt>
                <c:pt idx="21">
                  <c:v>0.75990752972258913</c:v>
                </c:pt>
                <c:pt idx="22">
                  <c:v>0.73216644649933948</c:v>
                </c:pt>
                <c:pt idx="23">
                  <c:v>0.70855350066050193</c:v>
                </c:pt>
                <c:pt idx="24">
                  <c:v>0.77757595772787313</c:v>
                </c:pt>
                <c:pt idx="25">
                  <c:v>0.74768824306472914</c:v>
                </c:pt>
                <c:pt idx="26">
                  <c:v>0.73183619550858647</c:v>
                </c:pt>
                <c:pt idx="27">
                  <c:v>0.7115257595772787</c:v>
                </c:pt>
                <c:pt idx="28">
                  <c:v>0.69699471598414797</c:v>
                </c:pt>
                <c:pt idx="29">
                  <c:v>0.67767503302509913</c:v>
                </c:pt>
                <c:pt idx="30">
                  <c:v>0.65852047556142668</c:v>
                </c:pt>
                <c:pt idx="31">
                  <c:v>0.66743725231175699</c:v>
                </c:pt>
                <c:pt idx="32">
                  <c:v>0.67486789960369886</c:v>
                </c:pt>
                <c:pt idx="33">
                  <c:v>0.68890356671070008</c:v>
                </c:pt>
                <c:pt idx="34">
                  <c:v>0.67305151915455741</c:v>
                </c:pt>
                <c:pt idx="35">
                  <c:v>0.66644649933949807</c:v>
                </c:pt>
                <c:pt idx="36">
                  <c:v>0.67833553500660504</c:v>
                </c:pt>
                <c:pt idx="37">
                  <c:v>0.67536327608982827</c:v>
                </c:pt>
                <c:pt idx="38">
                  <c:v>0.64266842800528401</c:v>
                </c:pt>
                <c:pt idx="39">
                  <c:v>0.61789960369881114</c:v>
                </c:pt>
                <c:pt idx="40">
                  <c:v>0.60270805812417438</c:v>
                </c:pt>
                <c:pt idx="41">
                  <c:v>0.67107001321003967</c:v>
                </c:pt>
                <c:pt idx="42">
                  <c:v>0.67569352708058128</c:v>
                </c:pt>
                <c:pt idx="43">
                  <c:v>0.66875825627476881</c:v>
                </c:pt>
                <c:pt idx="44">
                  <c:v>0.67569352708058128</c:v>
                </c:pt>
                <c:pt idx="45">
                  <c:v>0.67585865257595767</c:v>
                </c:pt>
                <c:pt idx="46">
                  <c:v>0.67453764861294585</c:v>
                </c:pt>
                <c:pt idx="47">
                  <c:v>0.6720607661822986</c:v>
                </c:pt>
                <c:pt idx="48">
                  <c:v>0.66545574636723914</c:v>
                </c:pt>
                <c:pt idx="49">
                  <c:v>0.6895640686922061</c:v>
                </c:pt>
                <c:pt idx="50">
                  <c:v>0.68560105680317041</c:v>
                </c:pt>
                <c:pt idx="51">
                  <c:v>0.68345442536327605</c:v>
                </c:pt>
                <c:pt idx="52">
                  <c:v>0.68015191545574638</c:v>
                </c:pt>
                <c:pt idx="53">
                  <c:v>0.67222589167767499</c:v>
                </c:pt>
                <c:pt idx="54">
                  <c:v>0.67618890356671069</c:v>
                </c:pt>
                <c:pt idx="55">
                  <c:v>0.67156538969616908</c:v>
                </c:pt>
                <c:pt idx="56">
                  <c:v>0.68048216644649939</c:v>
                </c:pt>
                <c:pt idx="57">
                  <c:v>0.67503302509907526</c:v>
                </c:pt>
                <c:pt idx="58">
                  <c:v>0.66562087186261554</c:v>
                </c:pt>
                <c:pt idx="59">
                  <c:v>0.65719947159841474</c:v>
                </c:pt>
                <c:pt idx="60">
                  <c:v>0.65984147952443861</c:v>
                </c:pt>
                <c:pt idx="61">
                  <c:v>0.62978863936591811</c:v>
                </c:pt>
                <c:pt idx="62">
                  <c:v>0.61393659180977544</c:v>
                </c:pt>
                <c:pt idx="63">
                  <c:v>0.61905548216644646</c:v>
                </c:pt>
                <c:pt idx="64">
                  <c:v>0.59709379128137385</c:v>
                </c:pt>
                <c:pt idx="65">
                  <c:v>0.56225231175693524</c:v>
                </c:pt>
                <c:pt idx="66">
                  <c:v>0.55498678996036988</c:v>
                </c:pt>
                <c:pt idx="67">
                  <c:v>0.54854689564068693</c:v>
                </c:pt>
                <c:pt idx="68">
                  <c:v>0.54854689564068693</c:v>
                </c:pt>
                <c:pt idx="69">
                  <c:v>0.50511889035667112</c:v>
                </c:pt>
                <c:pt idx="70">
                  <c:v>0.48167107001321002</c:v>
                </c:pt>
                <c:pt idx="71">
                  <c:v>0.45805812417437253</c:v>
                </c:pt>
                <c:pt idx="72">
                  <c:v>0.46119550858652575</c:v>
                </c:pt>
              </c:numCache>
            </c:numRef>
          </c:val>
          <c:smooth val="0"/>
          <c:extLst>
            <c:ext xmlns:c16="http://schemas.microsoft.com/office/drawing/2014/chart" uri="{C3380CC4-5D6E-409C-BE32-E72D297353CC}">
              <c16:uniqueId val="{00000004-A2EE-4664-BF63-99D7196C6349}"/>
            </c:ext>
          </c:extLst>
        </c:ser>
        <c:ser>
          <c:idx val="6"/>
          <c:order val="6"/>
          <c:tx>
            <c:strRef>
              <c:f>'demographic %'!$BO$2</c:f>
              <c:strCache>
                <c:ptCount val="1"/>
                <c:pt idx="0">
                  <c:v>  Caucasian</c:v>
                </c:pt>
              </c:strCache>
            </c:strRef>
          </c:tx>
          <c:spPr>
            <a:ln w="28575" cap="rnd">
              <a:solidFill>
                <a:schemeClr val="accent1">
                  <a:lumMod val="60000"/>
                </a:schemeClr>
              </a:solidFill>
              <a:round/>
            </a:ln>
            <a:effectLst/>
          </c:spPr>
          <c:marker>
            <c:symbol val="none"/>
          </c:marker>
          <c:val>
            <c:numRef>
              <c:f>'demographic %'!$BO$3:$BO$75</c:f>
              <c:numCache>
                <c:formatCode>0.0%</c:formatCode>
                <c:ptCount val="73"/>
                <c:pt idx="0">
                  <c:v>1</c:v>
                </c:pt>
                <c:pt idx="1">
                  <c:v>1.1246723026600607</c:v>
                </c:pt>
                <c:pt idx="2">
                  <c:v>1.2093685362451296</c:v>
                </c:pt>
                <c:pt idx="3">
                  <c:v>1.2456256914714512</c:v>
                </c:pt>
                <c:pt idx="4">
                  <c:v>1.335501948145654</c:v>
                </c:pt>
                <c:pt idx="5">
                  <c:v>1.153314252729809</c:v>
                </c:pt>
                <c:pt idx="6">
                  <c:v>1.127468252441195</c:v>
                </c:pt>
                <c:pt idx="7">
                  <c:v>0.98045841550820145</c:v>
                </c:pt>
                <c:pt idx="8">
                  <c:v>0.92938272644186826</c:v>
                </c:pt>
                <c:pt idx="9">
                  <c:v>0.88356522680263605</c:v>
                </c:pt>
                <c:pt idx="10">
                  <c:v>0.85395221030352586</c:v>
                </c:pt>
                <c:pt idx="11">
                  <c:v>0.83559815286930583</c:v>
                </c:pt>
                <c:pt idx="12">
                  <c:v>0.8162309394391265</c:v>
                </c:pt>
                <c:pt idx="13">
                  <c:v>0.79731769204867964</c:v>
                </c:pt>
                <c:pt idx="14">
                  <c:v>0.76237132618211556</c:v>
                </c:pt>
                <c:pt idx="15">
                  <c:v>0.75093498965799221</c:v>
                </c:pt>
                <c:pt idx="16">
                  <c:v>0.69076494780893738</c:v>
                </c:pt>
                <c:pt idx="17">
                  <c:v>0.65647998941748043</c:v>
                </c:pt>
                <c:pt idx="18">
                  <c:v>0.62928111020251098</c:v>
                </c:pt>
                <c:pt idx="19">
                  <c:v>0.61280003848188946</c:v>
                </c:pt>
                <c:pt idx="20">
                  <c:v>0.60415965173890041</c:v>
                </c:pt>
                <c:pt idx="21">
                  <c:v>0.5884963201693203</c:v>
                </c:pt>
                <c:pt idx="22">
                  <c:v>0.57319375631343494</c:v>
                </c:pt>
                <c:pt idx="23">
                  <c:v>0.54845110394920393</c:v>
                </c:pt>
                <c:pt idx="24">
                  <c:v>0.59485184472557606</c:v>
                </c:pt>
                <c:pt idx="25">
                  <c:v>0.57755002645629905</c:v>
                </c:pt>
                <c:pt idx="26">
                  <c:v>0.56741546009909083</c:v>
                </c:pt>
                <c:pt idx="27">
                  <c:v>0.55177918610803789</c:v>
                </c:pt>
                <c:pt idx="28">
                  <c:v>0.54519517533310891</c:v>
                </c:pt>
                <c:pt idx="29">
                  <c:v>0.53748677185049787</c:v>
                </c:pt>
                <c:pt idx="30">
                  <c:v>0.52413536004617822</c:v>
                </c:pt>
                <c:pt idx="31">
                  <c:v>0.53374080042330074</c:v>
                </c:pt>
                <c:pt idx="32">
                  <c:v>0.55634590408389051</c:v>
                </c:pt>
                <c:pt idx="33">
                  <c:v>0.57203328683438359</c:v>
                </c:pt>
                <c:pt idx="34">
                  <c:v>0.57055413920823517</c:v>
                </c:pt>
                <c:pt idx="35">
                  <c:v>0.56402123719274622</c:v>
                </c:pt>
                <c:pt idx="36">
                  <c:v>0.57606185963730816</c:v>
                </c:pt>
                <c:pt idx="37">
                  <c:v>0.59324642839963437</c:v>
                </c:pt>
                <c:pt idx="38">
                  <c:v>0.56034140651305975</c:v>
                </c:pt>
                <c:pt idx="39">
                  <c:v>0.53823235845880035</c:v>
                </c:pt>
                <c:pt idx="40">
                  <c:v>0.5308005435566886</c:v>
                </c:pt>
                <c:pt idx="41">
                  <c:v>0.58962973206984459</c:v>
                </c:pt>
                <c:pt idx="42">
                  <c:v>0.59866395690028384</c:v>
                </c:pt>
                <c:pt idx="43">
                  <c:v>0.59166205685699169</c:v>
                </c:pt>
                <c:pt idx="44">
                  <c:v>0.59127122516715569</c:v>
                </c:pt>
                <c:pt idx="45">
                  <c:v>0.58854442253114625</c:v>
                </c:pt>
                <c:pt idx="46">
                  <c:v>0.58350870652749054</c:v>
                </c:pt>
                <c:pt idx="47">
                  <c:v>0.57920655154168066</c:v>
                </c:pt>
                <c:pt idx="48">
                  <c:v>0.57231889460772523</c:v>
                </c:pt>
                <c:pt idx="49">
                  <c:v>0.58866167203809705</c:v>
                </c:pt>
                <c:pt idx="50">
                  <c:v>0.57973868391938044</c:v>
                </c:pt>
                <c:pt idx="51">
                  <c:v>0.57375895906489005</c:v>
                </c:pt>
                <c:pt idx="52">
                  <c:v>0.56925236904131993</c:v>
                </c:pt>
                <c:pt idx="53">
                  <c:v>0.55629178892683628</c:v>
                </c:pt>
                <c:pt idx="54">
                  <c:v>0.559220020202992</c:v>
                </c:pt>
                <c:pt idx="55">
                  <c:v>0.55026095531290586</c:v>
                </c:pt>
                <c:pt idx="56">
                  <c:v>0.55721475299437206</c:v>
                </c:pt>
                <c:pt idx="57">
                  <c:v>0.55081413247390443</c:v>
                </c:pt>
                <c:pt idx="58">
                  <c:v>0.54405875703497042</c:v>
                </c:pt>
                <c:pt idx="59">
                  <c:v>0.53286293231997695</c:v>
                </c:pt>
                <c:pt idx="60">
                  <c:v>0.53377687719467026</c:v>
                </c:pt>
                <c:pt idx="61">
                  <c:v>0.51763552840444471</c:v>
                </c:pt>
                <c:pt idx="62">
                  <c:v>0.50805714560584925</c:v>
                </c:pt>
                <c:pt idx="63">
                  <c:v>0.50724241185242191</c:v>
                </c:pt>
                <c:pt idx="64">
                  <c:v>0.48473952571071238</c:v>
                </c:pt>
                <c:pt idx="65">
                  <c:v>0.44119185627014285</c:v>
                </c:pt>
                <c:pt idx="66">
                  <c:v>0.43927377459233247</c:v>
                </c:pt>
                <c:pt idx="67">
                  <c:v>0.4357803405647217</c:v>
                </c:pt>
                <c:pt idx="68">
                  <c:v>0.4357803405647217</c:v>
                </c:pt>
                <c:pt idx="69">
                  <c:v>0.40251455096445238</c:v>
                </c:pt>
                <c:pt idx="70">
                  <c:v>0.38422663427774306</c:v>
                </c:pt>
                <c:pt idx="71">
                  <c:v>0.37090228005195053</c:v>
                </c:pt>
                <c:pt idx="72">
                  <c:v>0.36663319543989609</c:v>
                </c:pt>
              </c:numCache>
            </c:numRef>
          </c:val>
          <c:smooth val="0"/>
          <c:extLst>
            <c:ext xmlns:c16="http://schemas.microsoft.com/office/drawing/2014/chart" uri="{C3380CC4-5D6E-409C-BE32-E72D297353CC}">
              <c16:uniqueId val="{00000005-A2EE-4664-BF63-99D7196C6349}"/>
            </c:ext>
          </c:extLst>
        </c:ser>
        <c:ser>
          <c:idx val="7"/>
          <c:order val="7"/>
          <c:tx>
            <c:strRef>
              <c:f>'demographic %'!$BP$2</c:f>
              <c:strCache>
                <c:ptCount val="1"/>
                <c:pt idx="0">
                  <c:v>  Two or More Races</c:v>
                </c:pt>
              </c:strCache>
            </c:strRef>
          </c:tx>
          <c:spPr>
            <a:ln w="28575" cap="rnd">
              <a:solidFill>
                <a:schemeClr val="accent2">
                  <a:lumMod val="60000"/>
                </a:schemeClr>
              </a:solidFill>
              <a:round/>
            </a:ln>
            <a:effectLst/>
          </c:spPr>
          <c:marker>
            <c:symbol val="none"/>
          </c:marker>
          <c:val>
            <c:numRef>
              <c:f>'demographic %'!$BP$3:$BP$75</c:f>
              <c:numCache>
                <c:formatCode>0.0%</c:formatCode>
                <c:ptCount val="73"/>
                <c:pt idx="0">
                  <c:v>1</c:v>
                </c:pt>
                <c:pt idx="1">
                  <c:v>1.1547019427685836</c:v>
                </c:pt>
                <c:pt idx="2">
                  <c:v>1.2711573587203189</c:v>
                </c:pt>
                <c:pt idx="3">
                  <c:v>1.2864891791664361</c:v>
                </c:pt>
                <c:pt idx="4">
                  <c:v>1.2876515193446616</c:v>
                </c:pt>
                <c:pt idx="5">
                  <c:v>1.2612497924392538</c:v>
                </c:pt>
                <c:pt idx="6">
                  <c:v>1.2652903082968949</c:v>
                </c:pt>
                <c:pt idx="7">
                  <c:v>1.1386505784026124</c:v>
                </c:pt>
                <c:pt idx="8">
                  <c:v>1.0926551170642609</c:v>
                </c:pt>
                <c:pt idx="9">
                  <c:v>1.0547406874411911</c:v>
                </c:pt>
                <c:pt idx="10">
                  <c:v>1.0194830353683511</c:v>
                </c:pt>
                <c:pt idx="11">
                  <c:v>1.0013837383074113</c:v>
                </c:pt>
                <c:pt idx="12">
                  <c:v>0.97664249737089726</c:v>
                </c:pt>
                <c:pt idx="13">
                  <c:v>0.95643991808269224</c:v>
                </c:pt>
                <c:pt idx="14">
                  <c:v>0.91597940997398575</c:v>
                </c:pt>
                <c:pt idx="15">
                  <c:v>0.89738196712237783</c:v>
                </c:pt>
                <c:pt idx="16">
                  <c:v>0.82575967233076886</c:v>
                </c:pt>
                <c:pt idx="17">
                  <c:v>0.79581557535838821</c:v>
                </c:pt>
                <c:pt idx="18">
                  <c:v>0.75341783361930592</c:v>
                </c:pt>
                <c:pt idx="19">
                  <c:v>0.73509713842918023</c:v>
                </c:pt>
                <c:pt idx="20">
                  <c:v>0.72026346377373107</c:v>
                </c:pt>
                <c:pt idx="21">
                  <c:v>0.70343720595560966</c:v>
                </c:pt>
                <c:pt idx="22">
                  <c:v>0.68245973321525433</c:v>
                </c:pt>
                <c:pt idx="23">
                  <c:v>0.651685393258427</c:v>
                </c:pt>
                <c:pt idx="24">
                  <c:v>0.71007914983118392</c:v>
                </c:pt>
                <c:pt idx="25">
                  <c:v>0.68456301544251952</c:v>
                </c:pt>
                <c:pt idx="26">
                  <c:v>0.67448940056456519</c:v>
                </c:pt>
                <c:pt idx="27">
                  <c:v>0.6486411689821221</c:v>
                </c:pt>
                <c:pt idx="28">
                  <c:v>0.64426855593070242</c:v>
                </c:pt>
                <c:pt idx="29">
                  <c:v>0.62821719156473133</c:v>
                </c:pt>
                <c:pt idx="30">
                  <c:v>0.61166768140809213</c:v>
                </c:pt>
                <c:pt idx="31">
                  <c:v>0.6179775280898876</c:v>
                </c:pt>
                <c:pt idx="32">
                  <c:v>0.64581834283500306</c:v>
                </c:pt>
                <c:pt idx="33">
                  <c:v>0.66341949410527479</c:v>
                </c:pt>
                <c:pt idx="34">
                  <c:v>0.66037526982896999</c:v>
                </c:pt>
                <c:pt idx="35">
                  <c:v>0.65024630541871919</c:v>
                </c:pt>
                <c:pt idx="36">
                  <c:v>0.66004317263519119</c:v>
                </c:pt>
                <c:pt idx="37">
                  <c:v>0.67570709027508713</c:v>
                </c:pt>
                <c:pt idx="38">
                  <c:v>0.64570764377041012</c:v>
                </c:pt>
                <c:pt idx="39">
                  <c:v>0.61554214866884371</c:v>
                </c:pt>
                <c:pt idx="40">
                  <c:v>0.60436154314496038</c:v>
                </c:pt>
                <c:pt idx="41">
                  <c:v>0.67321636132174678</c:v>
                </c:pt>
                <c:pt idx="42">
                  <c:v>0.67620523606575522</c:v>
                </c:pt>
                <c:pt idx="43">
                  <c:v>0.67471079869375106</c:v>
                </c:pt>
                <c:pt idx="44">
                  <c:v>0.66829025294736255</c:v>
                </c:pt>
                <c:pt idx="45">
                  <c:v>0.67282891459567162</c:v>
                </c:pt>
                <c:pt idx="46">
                  <c:v>0.66995073891625612</c:v>
                </c:pt>
                <c:pt idx="47">
                  <c:v>0.66939724359329167</c:v>
                </c:pt>
                <c:pt idx="48">
                  <c:v>0.66358554270216419</c:v>
                </c:pt>
                <c:pt idx="49">
                  <c:v>0.68412021918414789</c:v>
                </c:pt>
                <c:pt idx="50">
                  <c:v>0.68301322853821889</c:v>
                </c:pt>
                <c:pt idx="51">
                  <c:v>0.67166657441744615</c:v>
                </c:pt>
                <c:pt idx="52">
                  <c:v>0.67282891459567162</c:v>
                </c:pt>
                <c:pt idx="53">
                  <c:v>0.6675707090275087</c:v>
                </c:pt>
                <c:pt idx="54">
                  <c:v>0.6675707090275087</c:v>
                </c:pt>
                <c:pt idx="55">
                  <c:v>0.657939890407926</c:v>
                </c:pt>
                <c:pt idx="56">
                  <c:v>0.66065201749045221</c:v>
                </c:pt>
                <c:pt idx="57">
                  <c:v>0.65622405490673608</c:v>
                </c:pt>
                <c:pt idx="58">
                  <c:v>0.65401007361487795</c:v>
                </c:pt>
                <c:pt idx="59">
                  <c:v>0.64172247744506561</c:v>
                </c:pt>
                <c:pt idx="60">
                  <c:v>0.648143023191454</c:v>
                </c:pt>
                <c:pt idx="61">
                  <c:v>0.62749764764487737</c:v>
                </c:pt>
                <c:pt idx="62">
                  <c:v>0.62068965517241381</c:v>
                </c:pt>
                <c:pt idx="63">
                  <c:v>0.62019150938174572</c:v>
                </c:pt>
                <c:pt idx="64">
                  <c:v>0.58842087784358221</c:v>
                </c:pt>
                <c:pt idx="65">
                  <c:v>0.54596778657220346</c:v>
                </c:pt>
                <c:pt idx="66">
                  <c:v>0.55642884817623295</c:v>
                </c:pt>
                <c:pt idx="67">
                  <c:v>0.54674268002435378</c:v>
                </c:pt>
                <c:pt idx="68">
                  <c:v>0.54674268002435378</c:v>
                </c:pt>
                <c:pt idx="69">
                  <c:v>0.50268445231637793</c:v>
                </c:pt>
                <c:pt idx="70">
                  <c:v>0.47761111418608515</c:v>
                </c:pt>
                <c:pt idx="71">
                  <c:v>0.46255604140145018</c:v>
                </c:pt>
                <c:pt idx="72">
                  <c:v>0.45884762273758789</c:v>
                </c:pt>
              </c:numCache>
            </c:numRef>
          </c:val>
          <c:smooth val="0"/>
          <c:extLst>
            <c:ext xmlns:c16="http://schemas.microsoft.com/office/drawing/2014/chart" uri="{C3380CC4-5D6E-409C-BE32-E72D297353CC}">
              <c16:uniqueId val="{00000006-A2EE-4664-BF63-99D7196C6349}"/>
            </c:ext>
          </c:extLst>
        </c:ser>
        <c:ser>
          <c:idx val="8"/>
          <c:order val="8"/>
          <c:tx>
            <c:strRef>
              <c:f>'demographic %'!$BQ$2</c:f>
              <c:strCache>
                <c:ptCount val="1"/>
                <c:pt idx="0">
                  <c:v>Latino/Hispanic of any race</c:v>
                </c:pt>
              </c:strCache>
            </c:strRef>
          </c:tx>
          <c:spPr>
            <a:ln w="28575" cap="rnd">
              <a:solidFill>
                <a:schemeClr val="accent3">
                  <a:lumMod val="60000"/>
                </a:schemeClr>
              </a:solidFill>
              <a:round/>
            </a:ln>
            <a:effectLst/>
          </c:spPr>
          <c:marker>
            <c:symbol val="none"/>
          </c:marker>
          <c:val>
            <c:numRef>
              <c:f>'demographic %'!$BQ$3:$BQ$75</c:f>
              <c:numCache>
                <c:formatCode>0.0%</c:formatCode>
                <c:ptCount val="73"/>
                <c:pt idx="0">
                  <c:v>1</c:v>
                </c:pt>
                <c:pt idx="1">
                  <c:v>1.0927472686753754</c:v>
                </c:pt>
                <c:pt idx="2">
                  <c:v>1.1796423459496674</c:v>
                </c:pt>
                <c:pt idx="3">
                  <c:v>1.2057326110195132</c:v>
                </c:pt>
                <c:pt idx="4">
                  <c:v>1.2422408638776656</c:v>
                </c:pt>
                <c:pt idx="5">
                  <c:v>1.144040005073107</c:v>
                </c:pt>
                <c:pt idx="6">
                  <c:v>1.1351983041327705</c:v>
                </c:pt>
                <c:pt idx="7">
                  <c:v>0.99664812566811012</c:v>
                </c:pt>
                <c:pt idx="8">
                  <c:v>0.9515155907452032</c:v>
                </c:pt>
                <c:pt idx="9">
                  <c:v>0.91151051763810631</c:v>
                </c:pt>
                <c:pt idx="10">
                  <c:v>0.88551084376641964</c:v>
                </c:pt>
                <c:pt idx="11">
                  <c:v>0.86612432736035372</c:v>
                </c:pt>
                <c:pt idx="12">
                  <c:v>0.84867646259489427</c:v>
                </c:pt>
                <c:pt idx="13">
                  <c:v>0.83023209464968384</c:v>
                </c:pt>
                <c:pt idx="14">
                  <c:v>0.79508270976391937</c:v>
                </c:pt>
                <c:pt idx="15">
                  <c:v>0.78455601253782181</c:v>
                </c:pt>
                <c:pt idx="16">
                  <c:v>0.72520065950392265</c:v>
                </c:pt>
                <c:pt idx="17">
                  <c:v>0.69304078415741122</c:v>
                </c:pt>
                <c:pt idx="18">
                  <c:v>0.6583987099813382</c:v>
                </c:pt>
                <c:pt idx="19">
                  <c:v>0.6270541554182596</c:v>
                </c:pt>
                <c:pt idx="20">
                  <c:v>0.60552968673563679</c:v>
                </c:pt>
                <c:pt idx="21">
                  <c:v>0.58587139673509325</c:v>
                </c:pt>
                <c:pt idx="22">
                  <c:v>0.56469117460547535</c:v>
                </c:pt>
                <c:pt idx="23">
                  <c:v>0.54343847951733004</c:v>
                </c:pt>
                <c:pt idx="24">
                  <c:v>0.59208595292881339</c:v>
                </c:pt>
                <c:pt idx="25">
                  <c:v>0.56925697099269834</c:v>
                </c:pt>
                <c:pt idx="26">
                  <c:v>0.55889333792328733</c:v>
                </c:pt>
                <c:pt idx="27">
                  <c:v>0.54258692225463379</c:v>
                </c:pt>
                <c:pt idx="28">
                  <c:v>0.5397785951116989</c:v>
                </c:pt>
                <c:pt idx="29">
                  <c:v>0.54166289203341</c:v>
                </c:pt>
                <c:pt idx="30">
                  <c:v>0.54559455003351875</c:v>
                </c:pt>
                <c:pt idx="31">
                  <c:v>0.5702353559328176</c:v>
                </c:pt>
                <c:pt idx="32">
                  <c:v>0.61098327686481979</c:v>
                </c:pt>
                <c:pt idx="33">
                  <c:v>0.6489772253727828</c:v>
                </c:pt>
                <c:pt idx="34">
                  <c:v>0.65515554508723928</c:v>
                </c:pt>
                <c:pt idx="35">
                  <c:v>0.65560850107803526</c:v>
                </c:pt>
                <c:pt idx="36">
                  <c:v>0.6678745493087892</c:v>
                </c:pt>
                <c:pt idx="37">
                  <c:v>0.70260721468302145</c:v>
                </c:pt>
                <c:pt idx="38">
                  <c:v>0.69102965955827733</c:v>
                </c:pt>
                <c:pt idx="39">
                  <c:v>0.65937709492145746</c:v>
                </c:pt>
                <c:pt idx="40">
                  <c:v>0.64399470947402748</c:v>
                </c:pt>
                <c:pt idx="41">
                  <c:v>0.69597593897776888</c:v>
                </c:pt>
                <c:pt idx="42">
                  <c:v>0.70387549145725004</c:v>
                </c:pt>
                <c:pt idx="43">
                  <c:v>0.69608464841555995</c:v>
                </c:pt>
                <c:pt idx="44">
                  <c:v>0.69892921203775837</c:v>
                </c:pt>
                <c:pt idx="45">
                  <c:v>0.69929157683039511</c:v>
                </c:pt>
                <c:pt idx="46">
                  <c:v>0.68407225553965179</c:v>
                </c:pt>
                <c:pt idx="47">
                  <c:v>0.6713713695577338</c:v>
                </c:pt>
                <c:pt idx="48">
                  <c:v>0.65829000054354714</c:v>
                </c:pt>
                <c:pt idx="49">
                  <c:v>0.66312757052524773</c:v>
                </c:pt>
                <c:pt idx="50">
                  <c:v>0.65461199789828417</c:v>
                </c:pt>
                <c:pt idx="51">
                  <c:v>0.64361422644175892</c:v>
                </c:pt>
                <c:pt idx="52">
                  <c:v>0.63895783885637669</c:v>
                </c:pt>
                <c:pt idx="53">
                  <c:v>0.62314061565778267</c:v>
                </c:pt>
                <c:pt idx="54">
                  <c:v>0.62131067345496716</c:v>
                </c:pt>
                <c:pt idx="55">
                  <c:v>0.61069338503071047</c:v>
                </c:pt>
                <c:pt idx="56">
                  <c:v>0.61024042903991449</c:v>
                </c:pt>
                <c:pt idx="57">
                  <c:v>0.60746833837624337</c:v>
                </c:pt>
                <c:pt idx="58">
                  <c:v>0.60038410668019493</c:v>
                </c:pt>
                <c:pt idx="59">
                  <c:v>0.58916891634808766</c:v>
                </c:pt>
                <c:pt idx="60">
                  <c:v>0.58520102186871525</c:v>
                </c:pt>
                <c:pt idx="61">
                  <c:v>0.55722645987715835</c:v>
                </c:pt>
                <c:pt idx="62">
                  <c:v>0.5388364466508434</c:v>
                </c:pt>
                <c:pt idx="63">
                  <c:v>0.53504973456778937</c:v>
                </c:pt>
                <c:pt idx="64">
                  <c:v>0.51033645570996322</c:v>
                </c:pt>
                <c:pt idx="65">
                  <c:v>0.47484282427119379</c:v>
                </c:pt>
                <c:pt idx="66">
                  <c:v>0.46835649448299604</c:v>
                </c:pt>
                <c:pt idx="67">
                  <c:v>0.464461072962151</c:v>
                </c:pt>
                <c:pt idx="68">
                  <c:v>0.464461072962151</c:v>
                </c:pt>
                <c:pt idx="69">
                  <c:v>0.43655898392912146</c:v>
                </c:pt>
                <c:pt idx="70">
                  <c:v>0.4213215443987462</c:v>
                </c:pt>
                <c:pt idx="71">
                  <c:v>0.40296776765169495</c:v>
                </c:pt>
                <c:pt idx="72">
                  <c:v>0.39396300255467182</c:v>
                </c:pt>
              </c:numCache>
            </c:numRef>
          </c:val>
          <c:smooth val="0"/>
          <c:extLst>
            <c:ext xmlns:c16="http://schemas.microsoft.com/office/drawing/2014/chart" uri="{C3380CC4-5D6E-409C-BE32-E72D297353CC}">
              <c16:uniqueId val="{00000007-A2EE-4664-BF63-99D7196C6349}"/>
            </c:ext>
          </c:extLst>
        </c:ser>
        <c:dLbls>
          <c:showLegendKey val="0"/>
          <c:showVal val="0"/>
          <c:showCatName val="0"/>
          <c:showSerName val="0"/>
          <c:showPercent val="0"/>
          <c:showBubbleSize val="0"/>
        </c:dLbls>
        <c:smooth val="0"/>
        <c:axId val="530862152"/>
        <c:axId val="530872320"/>
        <c:extLst>
          <c:ext xmlns:c15="http://schemas.microsoft.com/office/drawing/2012/chart" uri="{02D57815-91ED-43cb-92C2-25804820EDAC}">
            <c15:filteredLineSeries>
              <c15:ser>
                <c:idx val="1"/>
                <c:order val="1"/>
                <c:tx>
                  <c:strRef>
                    <c:extLst>
                      <c:ext uri="{02D57815-91ED-43cb-92C2-25804820EDAC}">
                        <c15:formulaRef>
                          <c15:sqref>'demographic %'!$BJ$2</c15:sqref>
                        </c15:formulaRef>
                      </c:ext>
                    </c:extLst>
                    <c:strCache>
                      <c:ptCount val="1"/>
                      <c:pt idx="0">
                        <c:v>Not Latino/Hispanic:</c:v>
                      </c:pt>
                    </c:strCache>
                  </c:strRef>
                </c:tx>
                <c:spPr>
                  <a:ln w="28575" cap="rnd">
                    <a:solidFill>
                      <a:schemeClr val="accent2"/>
                    </a:solidFill>
                    <a:round/>
                  </a:ln>
                  <a:effectLst/>
                </c:spPr>
                <c:marker>
                  <c:symbol val="none"/>
                </c:marker>
                <c:val>
                  <c:numRef>
                    <c:extLst>
                      <c:ext uri="{02D57815-91ED-43cb-92C2-25804820EDAC}">
                        <c15:formulaRef>
                          <c15:sqref>'demographic %'!$BJ$3:$BJ$75</c15:sqref>
                        </c15:formulaRef>
                      </c:ext>
                    </c:extLst>
                    <c:numCache>
                      <c:formatCode>0.0%</c:formatCode>
                      <c:ptCount val="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numCache>
                  </c:numRef>
                </c:val>
                <c:smooth val="0"/>
                <c:extLst>
                  <c:ext xmlns:c16="http://schemas.microsoft.com/office/drawing/2014/chart" uri="{C3380CC4-5D6E-409C-BE32-E72D297353CC}">
                    <c16:uniqueId val="{00000008-A2EE-4664-BF63-99D7196C6349}"/>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'demographic %'!$BR$2</c15:sqref>
                        </c15:formulaRef>
                      </c:ext>
                    </c:extLst>
                    <c:strCache>
                      <c:ptCount val="1"/>
                      <c:pt idx="0">
                        <c:v>Unknown</c:v>
                      </c:pt>
                    </c:strCache>
                  </c:strRef>
                </c:tx>
                <c:spPr>
                  <a:ln w="28575" cap="rnd">
                    <a:solidFill>
                      <a:schemeClr val="accent4">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'demographic %'!$BR$3:$BR$75</c15:sqref>
                        </c15:formulaRef>
                      </c:ext>
                    </c:extLst>
                    <c:numCache>
                      <c:formatCode>0.0%</c:formatCode>
                      <c:ptCount val="73"/>
                      <c:pt idx="0">
                        <c:v>1</c:v>
                      </c:pt>
                      <c:pt idx="1">
                        <c:v>1.085078352516988</c:v>
                      </c:pt>
                      <c:pt idx="2">
                        <c:v>1.1672444875884067</c:v>
                      </c:pt>
                      <c:pt idx="3">
                        <c:v>1.2891415892386631</c:v>
                      </c:pt>
                      <c:pt idx="4">
                        <c:v>1.6455415337678547</c:v>
                      </c:pt>
                      <c:pt idx="5">
                        <c:v>1.225488836499792</c:v>
                      </c:pt>
                      <c:pt idx="6">
                        <c:v>1.1712314519484122</c:v>
                      </c:pt>
                      <c:pt idx="7">
                        <c:v>0.94397448342809598</c:v>
                      </c:pt>
                      <c:pt idx="8">
                        <c:v>0.90081126057412286</c:v>
                      </c:pt>
                      <c:pt idx="9">
                        <c:v>0.86718208292885868</c:v>
                      </c:pt>
                      <c:pt idx="10">
                        <c:v>0.84998613229787823</c:v>
                      </c:pt>
                      <c:pt idx="11">
                        <c:v>0.83608376092081538</c:v>
                      </c:pt>
                      <c:pt idx="12">
                        <c:v>0.81483150741922061</c:v>
                      </c:pt>
                      <c:pt idx="13">
                        <c:v>0.80089446678685339</c:v>
                      </c:pt>
                      <c:pt idx="14">
                        <c:v>0.76698793509915408</c:v>
                      </c:pt>
                      <c:pt idx="15">
                        <c:v>0.75655248925253082</c:v>
                      </c:pt>
                      <c:pt idx="16">
                        <c:v>0.69688670087366522</c:v>
                      </c:pt>
                      <c:pt idx="17">
                        <c:v>0.6592358896130911</c:v>
                      </c:pt>
                      <c:pt idx="18">
                        <c:v>0.63697822770766888</c:v>
                      </c:pt>
                      <c:pt idx="19">
                        <c:v>0.61867286090694773</c:v>
                      </c:pt>
                      <c:pt idx="20">
                        <c:v>0.61045624739980586</c:v>
                      </c:pt>
                      <c:pt idx="21">
                        <c:v>0.59520177506587157</c:v>
                      </c:pt>
                      <c:pt idx="22">
                        <c:v>0.57415753709610318</c:v>
                      </c:pt>
                      <c:pt idx="23">
                        <c:v>0.54545139370406326</c:v>
                      </c:pt>
                      <c:pt idx="24">
                        <c:v>0.59086811815282203</c:v>
                      </c:pt>
                      <c:pt idx="25">
                        <c:v>0.57287477464984049</c:v>
                      </c:pt>
                      <c:pt idx="26">
                        <c:v>0.56261267507973933</c:v>
                      </c:pt>
                      <c:pt idx="27">
                        <c:v>0.54267785327971152</c:v>
                      </c:pt>
                      <c:pt idx="28">
                        <c:v>0.53484260158091801</c:v>
                      </c:pt>
                      <c:pt idx="29">
                        <c:v>0.53189571488004439</c:v>
                      </c:pt>
                      <c:pt idx="30">
                        <c:v>0.51560116488697827</c:v>
                      </c:pt>
                      <c:pt idx="31">
                        <c:v>0.52461517126612123</c:v>
                      </c:pt>
                      <c:pt idx="32">
                        <c:v>0.53685341838857303</c:v>
                      </c:pt>
                      <c:pt idx="33">
                        <c:v>0.54808625710719738</c:v>
                      </c:pt>
                      <c:pt idx="34">
                        <c:v>0.54340590764110386</c:v>
                      </c:pt>
                      <c:pt idx="35">
                        <c:v>0.53459991679378727</c:v>
                      </c:pt>
                      <c:pt idx="36">
                        <c:v>0.54496602412980166</c:v>
                      </c:pt>
                      <c:pt idx="37">
                        <c:v>0.55567882401886004</c:v>
                      </c:pt>
                      <c:pt idx="38">
                        <c:v>0.51861739009846064</c:v>
                      </c:pt>
                      <c:pt idx="39">
                        <c:v>0.5011094161697407</c:v>
                      </c:pt>
                      <c:pt idx="40">
                        <c:v>0.49323949521564275</c:v>
                      </c:pt>
                      <c:pt idx="41">
                        <c:v>0.5447580085979753</c:v>
                      </c:pt>
                      <c:pt idx="42">
                        <c:v>0.55866037997503815</c:v>
                      </c:pt>
                      <c:pt idx="43">
                        <c:v>0.54819026487311051</c:v>
                      </c:pt>
                      <c:pt idx="44">
                        <c:v>0.54791291083067539</c:v>
                      </c:pt>
                      <c:pt idx="45">
                        <c:v>0.54746221051171817</c:v>
                      </c:pt>
                      <c:pt idx="46">
                        <c:v>0.54319789210927749</c:v>
                      </c:pt>
                      <c:pt idx="47">
                        <c:v>0.54174178338649281</c:v>
                      </c:pt>
                      <c:pt idx="48">
                        <c:v>0.53886423519622795</c:v>
                      </c:pt>
                      <c:pt idx="49">
                        <c:v>0.55526279295520731</c:v>
                      </c:pt>
                      <c:pt idx="50">
                        <c:v>0.54954236582998195</c:v>
                      </c:pt>
                      <c:pt idx="51">
                        <c:v>0.54052835945083899</c:v>
                      </c:pt>
                      <c:pt idx="52">
                        <c:v>0.53581334072944109</c:v>
                      </c:pt>
                      <c:pt idx="53">
                        <c:v>0.52458050201081685</c:v>
                      </c:pt>
                      <c:pt idx="54">
                        <c:v>0.52808209679656082</c:v>
                      </c:pt>
                      <c:pt idx="55">
                        <c:v>0.51996949105533208</c:v>
                      </c:pt>
                      <c:pt idx="56">
                        <c:v>0.52194563860768273</c:v>
                      </c:pt>
                      <c:pt idx="57">
                        <c:v>0.51854805158785189</c:v>
                      </c:pt>
                      <c:pt idx="58">
                        <c:v>0.5145957564831507</c:v>
                      </c:pt>
                      <c:pt idx="59">
                        <c:v>0.50457634170018029</c:v>
                      </c:pt>
                      <c:pt idx="60">
                        <c:v>0.4905006240465955</c:v>
                      </c:pt>
                      <c:pt idx="61">
                        <c:v>0.46990708639578421</c:v>
                      </c:pt>
                      <c:pt idx="62">
                        <c:v>0.45326584384967411</c:v>
                      </c:pt>
                      <c:pt idx="63">
                        <c:v>0.44584662321453333</c:v>
                      </c:pt>
                      <c:pt idx="64">
                        <c:v>0.42421300790459021</c:v>
                      </c:pt>
                      <c:pt idx="65">
                        <c:v>0.38462071834696993</c:v>
                      </c:pt>
                      <c:pt idx="66">
                        <c:v>0.38063375398696436</c:v>
                      </c:pt>
                      <c:pt idx="67">
                        <c:v>0.38420468728331714</c:v>
                      </c:pt>
                      <c:pt idx="68">
                        <c:v>0.38420468728331714</c:v>
                      </c:pt>
                      <c:pt idx="69">
                        <c:v>0.3505061711274442</c:v>
                      </c:pt>
                      <c:pt idx="70">
                        <c:v>0.33296352794341977</c:v>
                      </c:pt>
                      <c:pt idx="71">
                        <c:v>0.32065594231035915</c:v>
                      </c:pt>
                      <c:pt idx="72">
                        <c:v>0.31784773263070309</c:v>
                      </c:pt>
                    </c:numCache>
                  </c:numRef>
                </c:val>
                <c:smooth val="0"/>
                <c:extLst xmlns:c15="http://schemas.microsoft.com/office/drawing/2012/chart">
                  <c:ext xmlns:c16="http://schemas.microsoft.com/office/drawing/2014/chart" uri="{C3380CC4-5D6E-409C-BE32-E72D297353CC}">
                    <c16:uniqueId val="{00000009-A2EE-4664-BF63-99D7196C6349}"/>
                  </c:ext>
                </c:extLst>
              </c15:ser>
            </c15:filteredLineSeries>
          </c:ext>
        </c:extLst>
      </c:lineChart>
      <c:catAx>
        <c:axId val="5308621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0872320"/>
        <c:crosses val="autoZero"/>
        <c:auto val="1"/>
        <c:lblAlgn val="ctr"/>
        <c:lblOffset val="100"/>
        <c:noMultiLvlLbl val="0"/>
      </c:catAx>
      <c:valAx>
        <c:axId val="530872320"/>
        <c:scaling>
          <c:orientation val="minMax"/>
          <c:max val="1.7000000000000002"/>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0862152"/>
        <c:crosses val="autoZero"/>
        <c:crossBetween val="between"/>
      </c:valAx>
      <c:spPr>
        <a:noFill/>
        <a:ln>
          <a:noFill/>
        </a:ln>
        <a:effectLst/>
      </c:spPr>
    </c:plotArea>
    <c:legend>
      <c:legendPos val="r"/>
      <c:layout>
        <c:manualLayout>
          <c:xMode val="edge"/>
          <c:yMode val="edge"/>
          <c:x val="0.67324846894138235"/>
          <c:y val="8.7010425780110812E-2"/>
          <c:w val="0.31008486439195099"/>
          <c:h val="0.9129895742198891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EB1F1-9261-401B-B7D9-1A28AE490DD1}" type="datetimeFigureOut">
              <a:rPr lang="en-US" smtClean="0"/>
              <a:t>10/28/21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6DCF1-1BFA-4F91-9BF8-C473B2A0DBE9}" type="slidenum">
              <a:rPr lang="en-US" smtClean="0"/>
              <a:t>‹#›</a:t>
            </a:fld>
            <a:endParaRPr lang="en-US"/>
          </a:p>
        </p:txBody>
      </p:sp>
    </p:spTree>
    <p:extLst>
      <p:ext uri="{BB962C8B-B14F-4D97-AF65-F5344CB8AC3E}">
        <p14:creationId xmlns:p14="http://schemas.microsoft.com/office/powerpoint/2010/main" val="157202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sac.wa.gov/sfa-institutio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cc02.safelinks.protection.outlook.com/?url=https://wsac.wa.gov/WASFA&amp;data=04|01|ChristinaW@wsac.wa.gov|3a1ad8794c364a63ee7d08d93d935756|11d0e217264e400a8ba057dcc127d72d|0|0|637608525305575262|Unknown|TWFpbGZsb3d8eyJWIjoiMC4wLjAwMDAiLCJQIjoiV2luMzIiLCJBTiI6Ik1haWwiLCJXVCI6Mn0%3D|1000&amp;sdata=rvFQPh7nH8yPF%2BxYAPEgFwJ2rfDluYMdRYNzr74jnRM%3D&amp;reserved=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adysetgrad.wa.gov/wasf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wcan.org/college-knowledg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Assets are the stock of wealth in a household.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Myriad Pro" charset="0"/>
              <a:ea typeface="Myriad Pro" charset="0"/>
              <a:cs typeface="Myriad Pro"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They help individuals and families:</a:t>
            </a:r>
          </a:p>
          <a:p>
            <a:pPr lvl="1">
              <a:lnSpc>
                <a:spcPct val="100000"/>
              </a:lnSpc>
              <a:spcBef>
                <a:spcPts val="0"/>
              </a:spcBef>
            </a:pPr>
            <a:r>
              <a:rPr lang="en-US" dirty="0">
                <a:latin typeface="Myriad Pro" charset="0"/>
                <a:ea typeface="Myriad Pro" charset="0"/>
                <a:cs typeface="Myriad Pro" charset="0"/>
              </a:rPr>
              <a:t>Work through financial crisis</a:t>
            </a:r>
          </a:p>
          <a:p>
            <a:pPr lvl="1">
              <a:lnSpc>
                <a:spcPct val="100000"/>
              </a:lnSpc>
              <a:spcBef>
                <a:spcPts val="0"/>
              </a:spcBef>
            </a:pPr>
            <a:r>
              <a:rPr lang="en-US" dirty="0">
                <a:latin typeface="Myriad Pro" charset="0"/>
                <a:ea typeface="Myriad Pro" charset="0"/>
                <a:cs typeface="Myriad Pro" charset="0"/>
              </a:rPr>
              <a:t>Maintain personal and family stability</a:t>
            </a:r>
          </a:p>
          <a:p>
            <a:pPr lvl="1">
              <a:lnSpc>
                <a:spcPct val="100000"/>
              </a:lnSpc>
              <a:spcBef>
                <a:spcPts val="0"/>
              </a:spcBef>
            </a:pPr>
            <a:r>
              <a:rPr lang="en-US" dirty="0">
                <a:latin typeface="Myriad Pro" charset="0"/>
                <a:ea typeface="Myriad Pro" charset="0"/>
                <a:cs typeface="Myriad Pro" charset="0"/>
              </a:rPr>
              <a:t>Invest in their children and communities</a:t>
            </a:r>
          </a:p>
          <a:p>
            <a:pPr lvl="1">
              <a:lnSpc>
                <a:spcPct val="100000"/>
              </a:lnSpc>
              <a:spcBef>
                <a:spcPts val="0"/>
              </a:spcBef>
            </a:pPr>
            <a:r>
              <a:rPr lang="en-US" dirty="0">
                <a:latin typeface="Myriad Pro" charset="0"/>
                <a:ea typeface="Myriad Pro" charset="0"/>
                <a:cs typeface="Myriad Pro" charset="0"/>
              </a:rPr>
              <a:t>Plan for retirement</a:t>
            </a:r>
          </a:p>
          <a:p>
            <a:pPr lvl="1">
              <a:lnSpc>
                <a:spcPct val="100000"/>
              </a:lnSpc>
              <a:spcBef>
                <a:spcPts val="0"/>
              </a:spcBef>
            </a:pPr>
            <a:r>
              <a:rPr lang="en-US" dirty="0">
                <a:latin typeface="Myriad Pro" charset="0"/>
                <a:ea typeface="Myriad Pro" charset="0"/>
                <a:cs typeface="Myriad Pro" charset="0"/>
              </a:rPr>
              <a:t>Pass resources to future generations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C895B-0548-9F49-979B-75BD886F8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71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more information about the Washington College Grant and other state financial aid please go to https://wsac.wa.gov/wcg </a:t>
            </a:r>
            <a:endParaRPr/>
          </a:p>
          <a:p>
            <a:pPr marL="0" lvl="0" indent="0" algn="l" rtl="0">
              <a:spcBef>
                <a:spcPts val="0"/>
              </a:spcBef>
              <a:spcAft>
                <a:spcPts val="0"/>
              </a:spcAft>
              <a:buNone/>
            </a:pPr>
            <a:endParaRPr/>
          </a:p>
          <a:p>
            <a:pPr marL="0" lvl="0" indent="0" algn="l" rtl="0">
              <a:spcBef>
                <a:spcPts val="0"/>
              </a:spcBef>
              <a:spcAft>
                <a:spcPts val="0"/>
              </a:spcAft>
              <a:buNone/>
            </a:pPr>
            <a:r>
              <a:rPr lang="en-US"/>
              <a:t>For more information about Federal Pell Grants https://studentaid.gov/understand-aid/types/grants/pell</a:t>
            </a:r>
            <a:endParaRPr/>
          </a:p>
        </p:txBody>
      </p:sp>
      <p:sp>
        <p:nvSpPr>
          <p:cNvPr id="185" name="Google Shape;18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574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Washington College Grant (WCG) program—formerly known as the State Need Grant (SNG)—makes education and training beyond high school affordable. WCG provides need-based financial aid to income-eligible students pursuing education after high school. The maximum award amount will cover full tuition at any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approved/eligible</a:t>
            </a:r>
            <a:r>
              <a:rPr lang="en-US" sz="1200" b="0" i="0">
                <a:solidFill>
                  <a:schemeClr val="dk1"/>
                </a:solidFill>
                <a:latin typeface="Calibri"/>
                <a:ea typeface="Calibri"/>
                <a:cs typeface="Calibri"/>
                <a:sym typeface="Calibri"/>
              </a:rPr>
              <a:t> in-state public college or university, including community or technical colleges, or provide a comparable amount toward tuition and other education-related costs at an approved private college or career training program.  For more information go to https://wsac.wa.gov/wcg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0" name="Google Shape;2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3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Learn more about WCG eligibility and awards at https://wsac.wa.gov/wcg-awards</a:t>
            </a:r>
            <a:endParaRPr/>
          </a:p>
          <a:p>
            <a:pPr marL="0" lvl="0" indent="0" algn="l" rtl="0">
              <a:spcBef>
                <a:spcPts val="0"/>
              </a:spcBef>
              <a:spcAft>
                <a:spcPts val="0"/>
              </a:spcAft>
              <a:buNone/>
            </a:pPr>
            <a:endParaRPr/>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566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1">
                <a:solidFill>
                  <a:schemeClr val="dk1"/>
                </a:solidFill>
                <a:latin typeface="Calibri"/>
                <a:ea typeface="Calibri"/>
                <a:cs typeface="Calibri"/>
                <a:sym typeface="Calibri"/>
              </a:rPr>
              <a:t>https://washboard.wsac.wa.gov/login.aspx </a:t>
            </a:r>
            <a:endParaRPr/>
          </a:p>
          <a:p>
            <a:pPr marL="0" marR="0" lvl="0" indent="0" algn="l" rtl="0">
              <a:lnSpc>
                <a:spcPct val="100000"/>
              </a:lnSpc>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a:solidFill>
                  <a:schemeClr val="dk1"/>
                </a:solidFill>
                <a:latin typeface="Calibri"/>
                <a:ea typeface="Calibri"/>
                <a:cs typeface="Calibri"/>
                <a:sym typeface="Calibri"/>
              </a:rPr>
              <a:t>Looking for scholarships? theWashBoard.org makes it simple.</a:t>
            </a:r>
            <a:br>
              <a:rPr lang="en-US"/>
            </a:br>
            <a:r>
              <a:rPr lang="en-US" sz="1200" b="0" i="1">
                <a:solidFill>
                  <a:schemeClr val="dk1"/>
                </a:solidFill>
                <a:latin typeface="Calibri"/>
                <a:ea typeface="Calibri"/>
                <a:cs typeface="Calibri"/>
                <a:sym typeface="Calibri"/>
              </a:rPr>
              <a:t>The Washboard connects Washington students of all types with Washington scholarship providers….for FREE. </a:t>
            </a:r>
            <a:endParaRPr/>
          </a:p>
          <a:p>
            <a:pPr marL="0" marR="0" lvl="0" indent="0" algn="l" rtl="0">
              <a:lnSpc>
                <a:spcPct val="100000"/>
              </a:lnSpc>
              <a:spcBef>
                <a:spcPts val="0"/>
              </a:spcBef>
              <a:spcAft>
                <a:spcPts val="0"/>
              </a:spcAft>
              <a:buClr>
                <a:schemeClr val="dk1"/>
              </a:buClr>
              <a:buSzPts val="1200"/>
              <a:buFont typeface="Calibri"/>
              <a:buNone/>
            </a:pPr>
            <a:r>
              <a:rPr lang="en-US" sz="1200" b="0" i="1">
                <a:solidFill>
                  <a:schemeClr val="dk1"/>
                </a:solidFill>
                <a:latin typeface="Calibri"/>
                <a:ea typeface="Calibri"/>
                <a:cs typeface="Calibri"/>
                <a:sym typeface="Calibri"/>
              </a:rPr>
              <a:t>Whether you’ll be attending in state or out, you save time by entering your profile once and letting us find the scholarship opportunities that fit. theWashBoard.org is spam-free and will never sell your information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How does it work? Scholarship providers build a listing for each scholarship they want to offer on our site. This listing provides all the necessary information for potential applicants. Students-scholarship seekers-create a profile online, which is then compared to all available scholarships. A list of the seeker’s best scholarship matches is immediately displayed to them online. The seeker creates an application for their matches after reading the details provided. Seekers can apply for as many scholarships as they choose. The scholarship seeker submits an application to the provider either by mail, by website, or by using theWashBoard.org as the electronic application host. The provider reviews their applications. If theWashBoard.org serves as the electronic host, the provider can review applications online or download and print. The site can also be used to email applicants about their scholarship status </a:t>
            </a: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19" name="Google Shape;2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1261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3765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more information about federal student loans, go to https://studentaid.gov/understand-aid/types/loans </a:t>
            </a:r>
            <a:endParaRPr/>
          </a:p>
          <a:p>
            <a:pPr marL="0" lvl="0" indent="0" algn="l" rtl="0">
              <a:spcBef>
                <a:spcPts val="0"/>
              </a:spcBef>
              <a:spcAft>
                <a:spcPts val="0"/>
              </a:spcAft>
              <a:buNone/>
            </a:pPr>
            <a:r>
              <a:rPr lang="en-US"/>
              <a:t>You can find resources on student loans at our student loan advocacy site at https://wsac.wa.gov/loan-advocacy and https://www.studentloaned.wa.gov/ </a:t>
            </a:r>
            <a:endParaRPr/>
          </a:p>
        </p:txBody>
      </p:sp>
      <p:sp>
        <p:nvSpPr>
          <p:cNvPr id="255" name="Google Shape;25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902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Financial aid can come from several sources: Federal: This is from the US Department of Education and can be used at most colleges in the US. They have to be able to receive financial aid. Students can take to another state. State: For example, Washington state financial aid is for residents to attend colleges in WA. They do not necessarily have to be public colleges, but they have to be able to receive state financial aid. There are currently over 60. College: Every college will have their own scholarships, etc that they offer to students who are going to their school. Organizations: These tend to be scholarships (organizations) or private loans (banks). We will talk about applications for these specific forms of aid later. </a:t>
            </a:r>
            <a:endParaRPr/>
          </a:p>
        </p:txBody>
      </p:sp>
      <p:sp>
        <p:nvSpPr>
          <p:cNvPr id="271" name="Google Shape;27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68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several types of federal financial aid. Students need to be U.S. citizens or eligible non-citizens (i.e. permanent residents with a Green Card as an example) to apply. Pell Grant: The largest income-based grant. You may be familiar with this grant as it is a long-standing program. There have been some changes over the years, so make sure you investigate current Pell Grant requirements such as maximum award amounts use during the summer. Work-study: Students can work on campus and their salary is paid from the Dept of Education on-campus employer—&gt;student. Not all on campus jobs require a student to be part of the work-study program. Loans: Both these are in the student’s name. The difference is that with Unsubsidized student loans the student will ultimately pay the interest accrued once they graduate and/or leave college. Subsidized student loans – the government pays, or subsidizes the interest. Parent loans: Would be taken out by the parent to pay for the student’s expenses. There are additional requirements, such as a credit check. There is not limit on the loan amount for parent loans. If offered any/all of these loans from the government, students/families can accept none, partial, or all that they want to utilize. There are also private loans from banks but they typically have higher interest rates and more limited repayment options that federal loans. Students apply for these programs using the Free Application for Federal Student Aid (FAFSA). Students who are not eligible to apply for these programs due to immigration status would not be eligible for these programs, such as federal student loans. </a:t>
            </a:r>
            <a:endParaRPr/>
          </a:p>
        </p:txBody>
      </p:sp>
      <p:sp>
        <p:nvSpPr>
          <p:cNvPr id="298" name="Google Shape;2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820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Learn more about Washington’s state financial aid programs, collectively known as </a:t>
            </a:r>
            <a:r>
              <a:rPr lang="en-US" sz="1200" b="0" i="1">
                <a:solidFill>
                  <a:schemeClr val="dk1"/>
                </a:solidFill>
                <a:latin typeface="Calibri"/>
                <a:ea typeface="Calibri"/>
                <a:cs typeface="Calibri"/>
                <a:sym typeface="Calibri"/>
              </a:rPr>
              <a:t>opportunity pathways</a:t>
            </a:r>
            <a:r>
              <a:rPr lang="en-US" sz="1200" b="0" i="0">
                <a:solidFill>
                  <a:schemeClr val="dk1"/>
                </a:solidFill>
                <a:latin typeface="Calibri"/>
                <a:ea typeface="Calibri"/>
                <a:cs typeface="Calibri"/>
                <a:sym typeface="Calibri"/>
              </a:rPr>
              <a:t> go to </a:t>
            </a:r>
            <a:r>
              <a:rPr lang="en-US"/>
              <a:t>https://wsac.wa.gov/sfa-overview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are examples of state financial aid programs that WA residents who are eligible can use in WA at eligible colleges – you may see them referred to as Washington Opportunity Pathways. Washington College Grant (formerly the State Need Grant) largest, income based grant. The amount depends on what type of school (out of the over 60) you attend. College Bound Scholarship: This is an early commitment of state financial aid to cover certain college costs. Students must have signed up in middle school. We’ll talk more later. State Work-Study: Similar to the federal program but the funding comes from Washington State versus the federal government. Passport to Careers: program that provides additional resources for both former foster youth and unaccompanied homeless youth (https://www.wsac.wa.gov/sites/default/files/Passport.Student.FAQs.pdf) Opportunity Grant: to attend a 2 year community or technical college 5 Students who can complete the FAFSA (U.S. citizens and permanent residents) are also applying for state aid programs when the complete the FAFSA. Undocumented students who meet program and state residency requirements can apply using the Washington Application for State Financial Aid (WASFA). </a:t>
            </a:r>
            <a:endParaRPr/>
          </a:p>
        </p:txBody>
      </p:sp>
      <p:sp>
        <p:nvSpPr>
          <p:cNvPr id="314" name="Google Shape;3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633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wentieth Century"/>
              <a:buNone/>
            </a:pPr>
            <a:r>
              <a:rPr lang="en-US">
                <a:latin typeface="Twentieth Century"/>
                <a:ea typeface="Twentieth Century"/>
                <a:cs typeface="Twentieth Century"/>
                <a:sym typeface="Twentieth Century"/>
              </a:rPr>
              <a:t>https://portal.wsac.wa.gov/a/aid-calculator/ New Resource - This tool calculates potential awards from the Washington College Grant and Pell Grant programs.   </a:t>
            </a:r>
            <a:endParaRPr/>
          </a:p>
        </p:txBody>
      </p:sp>
      <p:sp>
        <p:nvSpPr>
          <p:cNvPr id="333" name="Google Shape;33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405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Assets are the stock of wealth in a household.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Myriad Pro" charset="0"/>
              <a:ea typeface="Myriad Pro" charset="0"/>
              <a:cs typeface="Myriad Pro"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They help individuals and families:</a:t>
            </a:r>
          </a:p>
          <a:p>
            <a:pPr lvl="1">
              <a:lnSpc>
                <a:spcPct val="100000"/>
              </a:lnSpc>
              <a:spcBef>
                <a:spcPts val="0"/>
              </a:spcBef>
            </a:pPr>
            <a:r>
              <a:rPr lang="en-US" dirty="0">
                <a:latin typeface="Myriad Pro" charset="0"/>
                <a:ea typeface="Myriad Pro" charset="0"/>
                <a:cs typeface="Myriad Pro" charset="0"/>
              </a:rPr>
              <a:t>Work through financial crisis</a:t>
            </a:r>
          </a:p>
          <a:p>
            <a:pPr lvl="1">
              <a:lnSpc>
                <a:spcPct val="100000"/>
              </a:lnSpc>
              <a:spcBef>
                <a:spcPts val="0"/>
              </a:spcBef>
            </a:pPr>
            <a:r>
              <a:rPr lang="en-US" dirty="0">
                <a:latin typeface="Myriad Pro" charset="0"/>
                <a:ea typeface="Myriad Pro" charset="0"/>
                <a:cs typeface="Myriad Pro" charset="0"/>
              </a:rPr>
              <a:t>Maintain personal and family stability</a:t>
            </a:r>
          </a:p>
          <a:p>
            <a:pPr lvl="1">
              <a:lnSpc>
                <a:spcPct val="100000"/>
              </a:lnSpc>
              <a:spcBef>
                <a:spcPts val="0"/>
              </a:spcBef>
            </a:pPr>
            <a:r>
              <a:rPr lang="en-US" dirty="0">
                <a:latin typeface="Myriad Pro" charset="0"/>
                <a:ea typeface="Myriad Pro" charset="0"/>
                <a:cs typeface="Myriad Pro" charset="0"/>
              </a:rPr>
              <a:t>Invest in their children and communities</a:t>
            </a:r>
          </a:p>
          <a:p>
            <a:pPr lvl="1">
              <a:lnSpc>
                <a:spcPct val="100000"/>
              </a:lnSpc>
              <a:spcBef>
                <a:spcPts val="0"/>
              </a:spcBef>
            </a:pPr>
            <a:r>
              <a:rPr lang="en-US" dirty="0">
                <a:latin typeface="Myriad Pro" charset="0"/>
                <a:ea typeface="Myriad Pro" charset="0"/>
                <a:cs typeface="Myriad Pro" charset="0"/>
              </a:rPr>
              <a:t>Plan for retirement</a:t>
            </a:r>
          </a:p>
          <a:p>
            <a:pPr lvl="1">
              <a:lnSpc>
                <a:spcPct val="100000"/>
              </a:lnSpc>
              <a:spcBef>
                <a:spcPts val="0"/>
              </a:spcBef>
            </a:pPr>
            <a:r>
              <a:rPr lang="en-US" dirty="0">
                <a:latin typeface="Myriad Pro" charset="0"/>
                <a:ea typeface="Myriad Pro" charset="0"/>
                <a:cs typeface="Myriad Pro" charset="0"/>
              </a:rPr>
              <a:t>Pass resources to future generations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C895B-0548-9F49-979B-75BD886F8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0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Speaking of FAFSA and WASFA… Students should only complete one application. Fill out the FAFSA if you are eligible for federal aid (i.e. US citizen/permanent resident) and this will also be used to determine state aid eligibility If you are ineligible for federal aid due to immigration status but you are eligible for a state financial aid program (i.e. for undocumented students) complete the WASFA. Some colleges may also use WASFA in replace of a FAFSA when calculating institutional aid There are resources to help you complete these applications and determine which one to file at </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https://wsac.wa.gov/WASFA</a:t>
            </a:r>
            <a:r>
              <a:rPr lang="en-US" sz="1200" u="sng">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u="sng">
              <a:solidFill>
                <a:schemeClr val="dk1"/>
              </a:solidFill>
              <a:latin typeface="Calibri"/>
              <a:ea typeface="Calibri"/>
              <a:cs typeface="Calibri"/>
              <a:sym typeface="Calibri"/>
            </a:endParaRPr>
          </a:p>
          <a:p>
            <a:pPr marL="0" lvl="0" indent="0" algn="l" rtl="0">
              <a:spcBef>
                <a:spcPts val="0"/>
              </a:spcBef>
              <a:spcAft>
                <a:spcPts val="0"/>
              </a:spcAft>
              <a:buNone/>
            </a:pPr>
            <a:r>
              <a:rPr lang="en-US"/>
              <a:t>Note to presenter: You should not ask students which application they should file or their status. Let them self-identify. </a:t>
            </a:r>
            <a:endParaRPr/>
          </a:p>
        </p:txBody>
      </p:sp>
      <p:sp>
        <p:nvSpPr>
          <p:cNvPr id="348" name="Google Shape;34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8645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you can see the </a:t>
            </a:r>
            <a:r>
              <a:rPr lang="en-US" sz="1200"/>
              <a:t>Free Application for Federal Student Aid (FAFSA) home page https://studentaid.gov/h/apply-for-aid/fafsa </a:t>
            </a:r>
            <a:endParaRPr/>
          </a:p>
        </p:txBody>
      </p:sp>
      <p:sp>
        <p:nvSpPr>
          <p:cNvPr id="365" name="Google Shape;3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8893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Students can use any of these ways to apply for the FAFSA.  The website and the FAFSA app are the two quickest ways to apply but students can use the paper application if they are unable to access the online or phone app.</a:t>
            </a:r>
            <a:endParaRPr/>
          </a:p>
        </p:txBody>
      </p:sp>
      <p:sp>
        <p:nvSpPr>
          <p:cNvPr id="372" name="Google Shape;37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0960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FAFSA site is offered in English and Spanish.</a:t>
            </a:r>
            <a:endParaRPr/>
          </a:p>
        </p:txBody>
      </p:sp>
      <p:sp>
        <p:nvSpPr>
          <p:cNvPr id="389" name="Google Shape;38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727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a:t>
            </a:r>
            <a:r>
              <a:rPr lang="en-US" sz="1200"/>
              <a:t>Washington Application for State Financial Aid (WASFA) application site </a:t>
            </a:r>
            <a:r>
              <a:rPr lang="en-US" u="sng">
                <a:solidFill>
                  <a:schemeClr val="hlink"/>
                </a:solidFill>
                <a:hlinkClick r:id="rId3"/>
              </a:rPr>
              <a:t>https://readysetgrad.wa.gov/wasfa</a:t>
            </a:r>
            <a:endParaRPr/>
          </a:p>
          <a:p>
            <a:pPr marL="0" lvl="0" indent="0" algn="l" rtl="0">
              <a:spcBef>
                <a:spcPts val="0"/>
              </a:spcBef>
              <a:spcAft>
                <a:spcPts val="0"/>
              </a:spcAft>
              <a:buNone/>
            </a:pPr>
            <a:endParaRPr/>
          </a:p>
        </p:txBody>
      </p:sp>
      <p:sp>
        <p:nvSpPr>
          <p:cNvPr id="403" name="Google Shape;40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5341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0769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4467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691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https://www.wcan.org/college-knowledge/</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The College Knowledge Project </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Over the past several years, a team of organizations worked together to create the College Knowledge Project, consisting of 23 student-tested and approved digital handouts compiled into a workbook designed to support college and career education planning. Full workbooks can be ordered through the 12th Year Campaign and digital copies can be found via the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Washington College Access Network website</a:t>
            </a:r>
            <a:r>
              <a:rPr lang="en-US" sz="1200" b="0" i="0">
                <a:solidFill>
                  <a:schemeClr val="dk1"/>
                </a:solidFill>
                <a:latin typeface="Calibri"/>
                <a:ea typeface="Calibri"/>
                <a:cs typeface="Calibri"/>
                <a:sym typeface="Calibri"/>
              </a:rPr>
              <a:t>. Lesson plans are also available for each chapter of the workbook to be used to guide students through the College Knowledge content.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66" name="Google Shape;46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8696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This comprehensive workbook will assist your juniors and seniors with identifying their postsecondary plan goals with useful activities as well as provides critical information around admission and financial aid programs.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12th Year Campaign workbook can be found at https://wsac.wa.gov/sites/default/files/2020.12thYear.JrSrWorkbook.pdf </a:t>
            </a:r>
            <a:endParaRPr/>
          </a:p>
        </p:txBody>
      </p:sp>
      <p:sp>
        <p:nvSpPr>
          <p:cNvPr id="481" name="Google Shape;48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642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Assets are the stock of wealth in a household.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Myriad Pro" charset="0"/>
              <a:ea typeface="Myriad Pro" charset="0"/>
              <a:cs typeface="Myriad Pro"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They help individuals and families:</a:t>
            </a:r>
          </a:p>
          <a:p>
            <a:pPr lvl="1">
              <a:lnSpc>
                <a:spcPct val="100000"/>
              </a:lnSpc>
              <a:spcBef>
                <a:spcPts val="0"/>
              </a:spcBef>
            </a:pPr>
            <a:r>
              <a:rPr lang="en-US" dirty="0">
                <a:latin typeface="Myriad Pro" charset="0"/>
                <a:ea typeface="Myriad Pro" charset="0"/>
                <a:cs typeface="Myriad Pro" charset="0"/>
              </a:rPr>
              <a:t>Work through financial crisis</a:t>
            </a:r>
          </a:p>
          <a:p>
            <a:pPr lvl="1">
              <a:lnSpc>
                <a:spcPct val="100000"/>
              </a:lnSpc>
              <a:spcBef>
                <a:spcPts val="0"/>
              </a:spcBef>
            </a:pPr>
            <a:r>
              <a:rPr lang="en-US" dirty="0">
                <a:latin typeface="Myriad Pro" charset="0"/>
                <a:ea typeface="Myriad Pro" charset="0"/>
                <a:cs typeface="Myriad Pro" charset="0"/>
              </a:rPr>
              <a:t>Maintain personal and family stability</a:t>
            </a:r>
          </a:p>
          <a:p>
            <a:pPr lvl="1">
              <a:lnSpc>
                <a:spcPct val="100000"/>
              </a:lnSpc>
              <a:spcBef>
                <a:spcPts val="0"/>
              </a:spcBef>
            </a:pPr>
            <a:r>
              <a:rPr lang="en-US" dirty="0">
                <a:latin typeface="Myriad Pro" charset="0"/>
                <a:ea typeface="Myriad Pro" charset="0"/>
                <a:cs typeface="Myriad Pro" charset="0"/>
              </a:rPr>
              <a:t>Invest in their children and communities</a:t>
            </a:r>
          </a:p>
          <a:p>
            <a:pPr lvl="1">
              <a:lnSpc>
                <a:spcPct val="100000"/>
              </a:lnSpc>
              <a:spcBef>
                <a:spcPts val="0"/>
              </a:spcBef>
            </a:pPr>
            <a:r>
              <a:rPr lang="en-US" dirty="0">
                <a:latin typeface="Myriad Pro" charset="0"/>
                <a:ea typeface="Myriad Pro" charset="0"/>
                <a:cs typeface="Myriad Pro" charset="0"/>
              </a:rPr>
              <a:t>Plan for retirement</a:t>
            </a:r>
          </a:p>
          <a:p>
            <a:pPr lvl="1">
              <a:lnSpc>
                <a:spcPct val="100000"/>
              </a:lnSpc>
              <a:spcBef>
                <a:spcPts val="0"/>
              </a:spcBef>
            </a:pPr>
            <a:r>
              <a:rPr lang="en-US" dirty="0">
                <a:latin typeface="Myriad Pro" charset="0"/>
                <a:ea typeface="Myriad Pro" charset="0"/>
                <a:cs typeface="Myriad Pro" charset="0"/>
              </a:rPr>
              <a:t>Pass resources to future generations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C895B-0548-9F49-979B-75BD886F8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4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f06bca0912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f06bca0912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0" name="Google Shape;490;gf06bca0912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5839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1397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06bca09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f06bca09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gf06bca09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9022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4866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4BC27833-4EA7-47EF-B851-468675FED34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02008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 supply versus labor demand </a:t>
            </a:r>
          </a:p>
          <a:p>
            <a:r>
              <a:rPr lang="en-US" dirty="0"/>
              <a:t>In a normal recession the shock is felt by employers (demand side shock)</a:t>
            </a:r>
          </a:p>
          <a:p>
            <a:pPr lvl="1"/>
            <a:r>
              <a:rPr lang="en-US" dirty="0"/>
              <a:t>Lack of demand for products or services </a:t>
            </a:r>
            <a:r>
              <a:rPr lang="en-US" dirty="0">
                <a:sym typeface="Wingdings" panose="05000000000000000000" pitchFamily="2" charset="2"/>
              </a:rPr>
              <a:t> reduced demand for labor</a:t>
            </a:r>
          </a:p>
          <a:p>
            <a:endParaRPr lang="en-US" dirty="0">
              <a:sym typeface="Wingdings" panose="05000000000000000000" pitchFamily="2" charset="2"/>
            </a:endParaRPr>
          </a:p>
          <a:p>
            <a:r>
              <a:rPr lang="en-US" dirty="0">
                <a:sym typeface="Wingdings" panose="05000000000000000000" pitchFamily="2" charset="2"/>
              </a:rPr>
              <a:t>This time, we had demand side shock </a:t>
            </a:r>
          </a:p>
          <a:p>
            <a:pPr lvl="1"/>
            <a:r>
              <a:rPr lang="en-US" dirty="0"/>
              <a:t>Reduced demand for products and services, differing by industry but also a result of global supply chain disruptions</a:t>
            </a:r>
          </a:p>
          <a:p>
            <a:pPr lvl="1"/>
            <a:r>
              <a:rPr lang="en-US" dirty="0"/>
              <a:t>Also demand side shock as a result of pandemic and pandemic-driven policy (artificial shock)</a:t>
            </a:r>
          </a:p>
          <a:p>
            <a:r>
              <a:rPr lang="en-US" dirty="0"/>
              <a:t>But we also had significant (and lasting) supply side shock</a:t>
            </a:r>
          </a:p>
          <a:p>
            <a:pPr lvl="1"/>
            <a:r>
              <a:rPr lang="en-US" dirty="0"/>
              <a:t>Workers were not available to work </a:t>
            </a:r>
          </a:p>
          <a:p>
            <a:pPr lvl="2"/>
            <a:r>
              <a:rPr lang="en-US" dirty="0"/>
              <a:t>Illness</a:t>
            </a:r>
          </a:p>
          <a:p>
            <a:pPr lvl="2"/>
            <a:r>
              <a:rPr lang="en-US" dirty="0"/>
              <a:t>Role of UI changing</a:t>
            </a:r>
          </a:p>
          <a:p>
            <a:pPr lvl="2"/>
            <a:r>
              <a:rPr lang="en-US" dirty="0"/>
              <a:t>Childcare and school</a:t>
            </a:r>
          </a:p>
          <a:p>
            <a:pPr lvl="2"/>
            <a:endParaRPr lang="en-US" dirty="0"/>
          </a:p>
          <a:p>
            <a:r>
              <a:rPr lang="en-US" dirty="0"/>
              <a:t>Record numbers of job openings signal that the demand side has recovered more quickly than the supply side</a:t>
            </a:r>
          </a:p>
          <a:p>
            <a:endParaRPr lang="en-US" dirty="0"/>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784817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address each of these points in my brief presentation, and our panel will be able to elaborate on some of the ways that these impacts have impacted women and businesses in the community, and explore possible solutions moving forward.</a:t>
            </a:r>
          </a:p>
          <a:p>
            <a:endParaRPr lang="en-US" dirty="0"/>
          </a:p>
          <a:p>
            <a:r>
              <a:rPr lang="en-US" dirty="0"/>
              <a:t>First, let’s define “she-cession” that is, after all why we are here. </a:t>
            </a:r>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069530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February to April, Washington lost more than 400K jobs; a drop of about 11.5 percent. </a:t>
            </a:r>
          </a:p>
          <a:p>
            <a:endParaRPr lang="en-US" dirty="0"/>
          </a:p>
          <a:p>
            <a:r>
              <a:rPr lang="en-US" dirty="0"/>
              <a:t>Kitsap County had a very similar pattern</a:t>
            </a:r>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971772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data points for reference</a:t>
            </a:r>
          </a:p>
          <a:p>
            <a:r>
              <a:rPr lang="en-US" dirty="0"/>
              <a:t>National data</a:t>
            </a:r>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918946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with reference to Kitsap</a:t>
            </a:r>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858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Assets are the stock of wealth in a household.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Myriad Pro" charset="0"/>
              <a:ea typeface="Myriad Pro" charset="0"/>
              <a:cs typeface="Myriad Pro"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yriad Pro" charset="0"/>
                <a:ea typeface="Myriad Pro" charset="0"/>
                <a:cs typeface="Myriad Pro" charset="0"/>
              </a:rPr>
              <a:t>They help individuals and families:</a:t>
            </a:r>
          </a:p>
          <a:p>
            <a:pPr lvl="1">
              <a:lnSpc>
                <a:spcPct val="100000"/>
              </a:lnSpc>
              <a:spcBef>
                <a:spcPts val="0"/>
              </a:spcBef>
            </a:pPr>
            <a:r>
              <a:rPr lang="en-US" dirty="0">
                <a:latin typeface="Myriad Pro" charset="0"/>
                <a:ea typeface="Myriad Pro" charset="0"/>
                <a:cs typeface="Myriad Pro" charset="0"/>
              </a:rPr>
              <a:t>Work through financial crisis</a:t>
            </a:r>
          </a:p>
          <a:p>
            <a:pPr lvl="1">
              <a:lnSpc>
                <a:spcPct val="100000"/>
              </a:lnSpc>
              <a:spcBef>
                <a:spcPts val="0"/>
              </a:spcBef>
            </a:pPr>
            <a:r>
              <a:rPr lang="en-US" dirty="0">
                <a:latin typeface="Myriad Pro" charset="0"/>
                <a:ea typeface="Myriad Pro" charset="0"/>
                <a:cs typeface="Myriad Pro" charset="0"/>
              </a:rPr>
              <a:t>Maintain personal and family stability</a:t>
            </a:r>
          </a:p>
          <a:p>
            <a:pPr lvl="1">
              <a:lnSpc>
                <a:spcPct val="100000"/>
              </a:lnSpc>
              <a:spcBef>
                <a:spcPts val="0"/>
              </a:spcBef>
            </a:pPr>
            <a:r>
              <a:rPr lang="en-US" dirty="0">
                <a:latin typeface="Myriad Pro" charset="0"/>
                <a:ea typeface="Myriad Pro" charset="0"/>
                <a:cs typeface="Myriad Pro" charset="0"/>
              </a:rPr>
              <a:t>Invest in their children and communities</a:t>
            </a:r>
          </a:p>
          <a:p>
            <a:pPr lvl="1">
              <a:lnSpc>
                <a:spcPct val="100000"/>
              </a:lnSpc>
              <a:spcBef>
                <a:spcPts val="0"/>
              </a:spcBef>
            </a:pPr>
            <a:r>
              <a:rPr lang="en-US" dirty="0">
                <a:latin typeface="Myriad Pro" charset="0"/>
                <a:ea typeface="Myriad Pro" charset="0"/>
                <a:cs typeface="Myriad Pro" charset="0"/>
              </a:rPr>
              <a:t>Plan for retirement</a:t>
            </a:r>
          </a:p>
          <a:p>
            <a:pPr lvl="1">
              <a:lnSpc>
                <a:spcPct val="100000"/>
              </a:lnSpc>
              <a:spcBef>
                <a:spcPts val="0"/>
              </a:spcBef>
            </a:pPr>
            <a:r>
              <a:rPr lang="en-US" dirty="0">
                <a:latin typeface="Myriad Pro" charset="0"/>
                <a:ea typeface="Myriad Pro" charset="0"/>
                <a:cs typeface="Myriad Pro" charset="0"/>
              </a:rPr>
              <a:t>Pass resources to future generations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C895B-0548-9F49-979B-75BD886F8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29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job losses are only part of the story…</a:t>
            </a:r>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095800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LFPR graph and numbers while on this slide.</a:t>
            </a:r>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018739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40773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highlight>
                  <a:srgbClr val="FFFF00"/>
                </a:highlight>
              </a:rPr>
              <a:t>In short, the industry signature of this crisis intersected with long-standing cultural norms and structural challenges disadvantaged women </a:t>
            </a:r>
          </a:p>
          <a:p>
            <a:endParaRPr lang="en-US" dirty="0"/>
          </a:p>
        </p:txBody>
      </p:sp>
      <p:sp>
        <p:nvSpPr>
          <p:cNvPr id="4" name="Slide Number Placeholder 3"/>
          <p:cNvSpPr>
            <a:spLocks noGrp="1"/>
          </p:cNvSpPr>
          <p:nvPr>
            <p:ph type="sldNum" sz="quarter" idx="5"/>
          </p:nvPr>
        </p:nvSpPr>
        <p:spPr/>
        <p:txBody>
          <a:bodyPr/>
          <a:lstStyle/>
          <a:p>
            <a:pPr marL="0" marR="0" lvl="0" indent="0" algn="r" defTabSz="914652" rtl="0" eaLnBrk="1" fontAlgn="base" latinLnBrk="0" hangingPunct="1">
              <a:lnSpc>
                <a:spcPct val="100000"/>
              </a:lnSpc>
              <a:spcBef>
                <a:spcPct val="0"/>
              </a:spcBef>
              <a:spcAft>
                <a:spcPct val="0"/>
              </a:spcAft>
              <a:buClrTx/>
              <a:buSzTx/>
              <a:buFontTx/>
              <a:buNone/>
              <a:tabLst/>
              <a:defRPr/>
            </a:pPr>
            <a:fld id="{0152B805-9BD1-4583-AED8-A158587695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652"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07842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595959"/>
              </a:buClr>
              <a:buSzPts val="1200"/>
              <a:buFont typeface="Book Antiqua"/>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Book Antiqua"/>
                <a:ea typeface="Book Antiqua"/>
                <a:cs typeface="Book Antiqua"/>
                <a:sym typeface="Book Antiqua"/>
              </a:rPr>
              <a:pPr marL="0" marR="0" lvl="0" indent="0" algn="r" defTabSz="914400" rtl="0" eaLnBrk="1" fontAlgn="auto" latinLnBrk="0" hangingPunct="1">
                <a:lnSpc>
                  <a:spcPct val="100000"/>
                </a:lnSpc>
                <a:spcBef>
                  <a:spcPts val="0"/>
                </a:spcBef>
                <a:spcAft>
                  <a:spcPts val="0"/>
                </a:spcAft>
                <a:buClr>
                  <a:srgbClr val="595959"/>
                </a:buClr>
                <a:buSzPts val="1200"/>
                <a:buFont typeface="Book Antiqua"/>
                <a:buNone/>
                <a:tabLst/>
                <a:defRPr/>
              </a:pPr>
              <a:t>8</a:t>
            </a:fld>
            <a:endParaRPr kumimoji="0" sz="1200" b="0" i="0" u="none" strike="noStrike" kern="0" cap="none" spc="0" normalizeH="0" baseline="0" noProof="0">
              <a:ln>
                <a:noFill/>
              </a:ln>
              <a:solidFill>
                <a:srgbClr val="595959"/>
              </a:solidFill>
              <a:effectLst/>
              <a:uLnTx/>
              <a:uFillTx/>
              <a:latin typeface="Book Antiqua"/>
              <a:ea typeface="Book Antiqua"/>
              <a:cs typeface="Book Antiqua"/>
              <a:sym typeface="Book Antiqua"/>
            </a:endParaRPr>
          </a:p>
        </p:txBody>
      </p:sp>
    </p:spTree>
    <p:extLst>
      <p:ext uri="{BB962C8B-B14F-4D97-AF65-F5344CB8AC3E}">
        <p14:creationId xmlns:p14="http://schemas.microsoft.com/office/powerpoint/2010/main" val="23220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https://wsac.wa.gov/</a:t>
            </a:r>
            <a:endParaRPr/>
          </a:p>
          <a:p>
            <a:pPr marL="0" lvl="0" indent="0" algn="l" rtl="0">
              <a:spcBef>
                <a:spcPts val="0"/>
              </a:spcBef>
              <a:spcAft>
                <a:spcPts val="0"/>
              </a:spcAft>
              <a:buNone/>
            </a:pP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Our mission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We advance educational opportunities and attainment in Washington. In pursuit of our mission, the Washington Student Achievement Council:</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Leads statewide strategic planning to improve educational coordination and transitions.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Supports Washingtonians through the administration of financial aid, 529 college savings plans, and support services.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Advocates for the economic, social, and civic benefits of postsecondary education.</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Our vision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We inspire and foster excellence in educational attainment.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Our commitment to equity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In support of advancing educational attainment for all Washingtonians, we commit to fostering a culture of equity, diversity, and inclusion among our staff and in all areas of our work.</a:t>
            </a:r>
            <a:endParaRPr/>
          </a:p>
          <a:p>
            <a:pPr marL="0" lvl="0" indent="0" algn="l" rtl="0">
              <a:spcBef>
                <a:spcPts val="0"/>
              </a:spcBef>
              <a:spcAft>
                <a:spcPts val="0"/>
              </a:spcAft>
              <a:buNone/>
            </a:pPr>
            <a:endParaRPr/>
          </a:p>
        </p:txBody>
      </p:sp>
      <p:sp>
        <p:nvSpPr>
          <p:cNvPr id="114" name="Google Shape;1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5833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028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824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is not just one meaning for “financial aid”. These are the fours types: • Grants: income-based, federal and state. • Scholarships: merit and income-based, from public, private, and nonprofit sources. • Loans: income-based, federal and private. • Work Study: income-based, federal and state. We will talk next about the specifics.</a:t>
            </a:r>
            <a:endParaRPr/>
          </a:p>
        </p:txBody>
      </p:sp>
      <p:sp>
        <p:nvSpPr>
          <p:cNvPr id="157" name="Google Shape;1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080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864AFC-16EC-419E-85AC-E5B3C1F1CE90}"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70597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64AFC-16EC-419E-85AC-E5B3C1F1CE90}"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209646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64AFC-16EC-419E-85AC-E5B3C1F1CE90}"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3342433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5"/>
        <p:cNvGrpSpPr/>
        <p:nvPr/>
      </p:nvGrpSpPr>
      <p:grpSpPr>
        <a:xfrm>
          <a:off x="0" y="0"/>
          <a:ext cx="0" cy="0"/>
          <a:chOff x="0" y="0"/>
          <a:chExt cx="0" cy="0"/>
        </a:xfrm>
      </p:grpSpPr>
      <p:sp>
        <p:nvSpPr>
          <p:cNvPr id="16" name="Google Shape;16;p32"/>
          <p:cNvSpPr/>
          <p:nvPr/>
        </p:nvSpPr>
        <p:spPr>
          <a:xfrm>
            <a:off x="6540503"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17" name="Google Shape;17;p32"/>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18" name="Google Shape;18;p32"/>
          <p:cNvSpPr/>
          <p:nvPr/>
        </p:nvSpPr>
        <p:spPr>
          <a:xfrm>
            <a:off x="6062136"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19" name="Google Shape;19;p32"/>
          <p:cNvSpPr txBox="1">
            <a:spLocks noGrp="1"/>
          </p:cNvSpPr>
          <p:nvPr>
            <p:ph type="ctrTitle"/>
          </p:nvPr>
        </p:nvSpPr>
        <p:spPr>
          <a:xfrm>
            <a:off x="1284394" y="2148840"/>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Twentieth Century"/>
              <a:buNone/>
              <a:defRPr sz="4000" b="1">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2"/>
          <p:cNvSpPr>
            <a:spLocks noGrp="1"/>
          </p:cNvSpPr>
          <p:nvPr>
            <p:ph type="pic" idx="2"/>
          </p:nvPr>
        </p:nvSpPr>
        <p:spPr>
          <a:xfrm>
            <a:off x="6743703" y="0"/>
            <a:ext cx="5448297" cy="6858000"/>
          </a:xfrm>
          <a:prstGeom prst="rect">
            <a:avLst/>
          </a:prstGeom>
          <a:noFill/>
          <a:ln>
            <a:noFill/>
          </a:ln>
        </p:spPr>
      </p:sp>
    </p:spTree>
    <p:extLst>
      <p:ext uri="{BB962C8B-B14F-4D97-AF65-F5344CB8AC3E}">
        <p14:creationId xmlns:p14="http://schemas.microsoft.com/office/powerpoint/2010/main" val="278779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Twentieth Century"/>
              <a:buNone/>
              <a:defRPr sz="2800" b="1">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800"/>
              </a:spcBef>
              <a:spcAft>
                <a:spcPts val="0"/>
              </a:spcAft>
              <a:buClr>
                <a:schemeClr val="dk1"/>
              </a:buClr>
              <a:buSzPts val="3600"/>
              <a:buChar char="•"/>
              <a:defRPr sz="3600">
                <a:latin typeface="Cambria"/>
                <a:ea typeface="Cambria"/>
                <a:cs typeface="Cambria"/>
                <a:sym typeface="Cambria"/>
              </a:defRPr>
            </a:lvl1pPr>
            <a:lvl2pPr marL="914400" lvl="1" indent="-431800" algn="l">
              <a:lnSpc>
                <a:spcPct val="90000"/>
              </a:lnSpc>
              <a:spcBef>
                <a:spcPts val="1000"/>
              </a:spcBef>
              <a:spcAft>
                <a:spcPts val="0"/>
              </a:spcAft>
              <a:buClr>
                <a:schemeClr val="dk1"/>
              </a:buClr>
              <a:buSzPts val="3200"/>
              <a:buChar char="•"/>
              <a:defRPr sz="3200">
                <a:latin typeface="Cambria"/>
                <a:ea typeface="Cambria"/>
                <a:cs typeface="Cambria"/>
                <a:sym typeface="Cambria"/>
              </a:defRPr>
            </a:lvl2pPr>
            <a:lvl3pPr marL="1371600" lvl="2" indent="-406400" algn="l">
              <a:lnSpc>
                <a:spcPct val="90000"/>
              </a:lnSpc>
              <a:spcBef>
                <a:spcPts val="800"/>
              </a:spcBef>
              <a:spcAft>
                <a:spcPts val="0"/>
              </a:spcAft>
              <a:buClr>
                <a:schemeClr val="dk1"/>
              </a:buClr>
              <a:buSzPts val="2800"/>
              <a:buChar char="•"/>
              <a:defRPr sz="2800">
                <a:latin typeface="Cambria"/>
                <a:ea typeface="Cambria"/>
                <a:cs typeface="Cambria"/>
                <a:sym typeface="Cambria"/>
              </a:defRPr>
            </a:lvl3pPr>
            <a:lvl4pPr marL="1828800" lvl="3" indent="-381000" algn="l">
              <a:lnSpc>
                <a:spcPct val="90000"/>
              </a:lnSpc>
              <a:spcBef>
                <a:spcPts val="800"/>
              </a:spcBef>
              <a:spcAft>
                <a:spcPts val="0"/>
              </a:spcAft>
              <a:buClr>
                <a:schemeClr val="dk1"/>
              </a:buClr>
              <a:buSzPts val="2400"/>
              <a:buChar char="•"/>
              <a:defRPr sz="2400">
                <a:latin typeface="Cambria"/>
                <a:ea typeface="Cambria"/>
                <a:cs typeface="Cambria"/>
                <a:sym typeface="Cambria"/>
              </a:defRPr>
            </a:lvl4pPr>
            <a:lvl5pPr marL="2286000" lvl="4" indent="-381000" algn="l">
              <a:lnSpc>
                <a:spcPct val="90000"/>
              </a:lnSpc>
              <a:spcBef>
                <a:spcPts val="800"/>
              </a:spcBef>
              <a:spcAft>
                <a:spcPts val="0"/>
              </a:spcAft>
              <a:buClr>
                <a:schemeClr val="dk1"/>
              </a:buClr>
              <a:buSzPts val="2400"/>
              <a:buChar char="•"/>
              <a:defRPr sz="2400">
                <a:latin typeface="Cambria"/>
                <a:ea typeface="Cambria"/>
                <a:cs typeface="Cambria"/>
                <a:sym typeface="Cambria"/>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24" name="Google Shape;24;p33"/>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16803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3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Twentieth Century"/>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4"/>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a:latin typeface="Cambria"/>
                <a:ea typeface="Cambria"/>
                <a:cs typeface="Cambria"/>
                <a:sym typeface="Cambria"/>
              </a:defRPr>
            </a:lvl1pPr>
            <a:lvl2pPr marL="914400" lvl="1" indent="-406400" algn="l">
              <a:lnSpc>
                <a:spcPct val="90000"/>
              </a:lnSpc>
              <a:spcBef>
                <a:spcPts val="1000"/>
              </a:spcBef>
              <a:spcAft>
                <a:spcPts val="0"/>
              </a:spcAft>
              <a:buClr>
                <a:schemeClr val="dk1"/>
              </a:buClr>
              <a:buSzPts val="2800"/>
              <a:buChar char="•"/>
              <a:defRPr>
                <a:latin typeface="Cambria"/>
                <a:ea typeface="Cambria"/>
                <a:cs typeface="Cambria"/>
                <a:sym typeface="Cambria"/>
              </a:defRPr>
            </a:lvl2pPr>
            <a:lvl3pPr marL="1371600" lvl="2" indent="-381000" algn="l">
              <a:lnSpc>
                <a:spcPct val="90000"/>
              </a:lnSpc>
              <a:spcBef>
                <a:spcPts val="800"/>
              </a:spcBef>
              <a:spcAft>
                <a:spcPts val="0"/>
              </a:spcAft>
              <a:buClr>
                <a:schemeClr val="dk1"/>
              </a:buClr>
              <a:buSzPts val="2400"/>
              <a:buChar char="•"/>
              <a:defRPr>
                <a:latin typeface="Cambria"/>
                <a:ea typeface="Cambria"/>
                <a:cs typeface="Cambria"/>
                <a:sym typeface="Cambria"/>
              </a:defRPr>
            </a:lvl3pPr>
            <a:lvl4pPr marL="1828800" lvl="3" indent="-355600" algn="l">
              <a:lnSpc>
                <a:spcPct val="90000"/>
              </a:lnSpc>
              <a:spcBef>
                <a:spcPts val="800"/>
              </a:spcBef>
              <a:spcAft>
                <a:spcPts val="0"/>
              </a:spcAft>
              <a:buClr>
                <a:schemeClr val="dk1"/>
              </a:buClr>
              <a:buSzPts val="2000"/>
              <a:buChar char="•"/>
              <a:defRPr>
                <a:latin typeface="Cambria"/>
                <a:ea typeface="Cambria"/>
                <a:cs typeface="Cambria"/>
                <a:sym typeface="Cambria"/>
              </a:defRPr>
            </a:lvl4pPr>
            <a:lvl5pPr marL="2286000" lvl="4" indent="-355600" algn="l">
              <a:lnSpc>
                <a:spcPct val="90000"/>
              </a:lnSpc>
              <a:spcBef>
                <a:spcPts val="800"/>
              </a:spcBef>
              <a:spcAft>
                <a:spcPts val="0"/>
              </a:spcAft>
              <a:buClr>
                <a:schemeClr val="dk1"/>
              </a:buClr>
              <a:buSzPts val="2000"/>
              <a:buChar char="•"/>
              <a:defRPr>
                <a:latin typeface="Cambria"/>
                <a:ea typeface="Cambria"/>
                <a:cs typeface="Cambria"/>
                <a:sym typeface="Cambria"/>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8" name="Google Shape;28;p34"/>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a:latin typeface="Cambria"/>
                <a:ea typeface="Cambria"/>
                <a:cs typeface="Cambria"/>
                <a:sym typeface="Cambria"/>
              </a:defRPr>
            </a:lvl1pPr>
            <a:lvl2pPr marL="914400" lvl="1" indent="-406400" algn="l">
              <a:lnSpc>
                <a:spcPct val="90000"/>
              </a:lnSpc>
              <a:spcBef>
                <a:spcPts val="1000"/>
              </a:spcBef>
              <a:spcAft>
                <a:spcPts val="0"/>
              </a:spcAft>
              <a:buClr>
                <a:schemeClr val="dk1"/>
              </a:buClr>
              <a:buSzPts val="2800"/>
              <a:buChar char="•"/>
              <a:defRPr>
                <a:latin typeface="Cambria"/>
                <a:ea typeface="Cambria"/>
                <a:cs typeface="Cambria"/>
                <a:sym typeface="Cambria"/>
              </a:defRPr>
            </a:lvl2pPr>
            <a:lvl3pPr marL="1371600" lvl="2" indent="-381000" algn="l">
              <a:lnSpc>
                <a:spcPct val="90000"/>
              </a:lnSpc>
              <a:spcBef>
                <a:spcPts val="800"/>
              </a:spcBef>
              <a:spcAft>
                <a:spcPts val="0"/>
              </a:spcAft>
              <a:buClr>
                <a:schemeClr val="dk1"/>
              </a:buClr>
              <a:buSzPts val="2400"/>
              <a:buChar char="•"/>
              <a:defRPr>
                <a:latin typeface="Cambria"/>
                <a:ea typeface="Cambria"/>
                <a:cs typeface="Cambria"/>
                <a:sym typeface="Cambria"/>
              </a:defRPr>
            </a:lvl3pPr>
            <a:lvl4pPr marL="1828800" lvl="3" indent="-355600" algn="l">
              <a:lnSpc>
                <a:spcPct val="90000"/>
              </a:lnSpc>
              <a:spcBef>
                <a:spcPts val="800"/>
              </a:spcBef>
              <a:spcAft>
                <a:spcPts val="0"/>
              </a:spcAft>
              <a:buClr>
                <a:schemeClr val="dk1"/>
              </a:buClr>
              <a:buSzPts val="2000"/>
              <a:buChar char="•"/>
              <a:defRPr>
                <a:latin typeface="Cambria"/>
                <a:ea typeface="Cambria"/>
                <a:cs typeface="Cambria"/>
                <a:sym typeface="Cambria"/>
              </a:defRPr>
            </a:lvl4pPr>
            <a:lvl5pPr marL="2286000" lvl="4" indent="-355600" algn="l">
              <a:lnSpc>
                <a:spcPct val="90000"/>
              </a:lnSpc>
              <a:spcBef>
                <a:spcPts val="800"/>
              </a:spcBef>
              <a:spcAft>
                <a:spcPts val="0"/>
              </a:spcAft>
              <a:buClr>
                <a:schemeClr val="dk1"/>
              </a:buClr>
              <a:buSzPts val="2000"/>
              <a:buChar char="•"/>
              <a:defRPr>
                <a:latin typeface="Cambria"/>
                <a:ea typeface="Cambria"/>
                <a:cs typeface="Cambria"/>
                <a:sym typeface="Cambria"/>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29" name="Google Shape;29;p34"/>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8940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0"/>
        <p:cNvGrpSpPr/>
        <p:nvPr/>
      </p:nvGrpSpPr>
      <p:grpSpPr>
        <a:xfrm>
          <a:off x="0" y="0"/>
          <a:ext cx="0" cy="0"/>
          <a:chOff x="0" y="0"/>
          <a:chExt cx="0" cy="0"/>
        </a:xfrm>
      </p:grpSpPr>
      <p:sp>
        <p:nvSpPr>
          <p:cNvPr id="31" name="Google Shape;31;p35"/>
          <p:cNvSpPr/>
          <p:nvPr/>
        </p:nvSpPr>
        <p:spPr>
          <a:xfrm>
            <a:off x="8429022" y="0"/>
            <a:ext cx="3762978"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32" name="Google Shape;32;p35"/>
          <p:cNvSpPr/>
          <p:nvPr/>
        </p:nvSpPr>
        <p:spPr>
          <a:xfrm>
            <a:off x="8145385"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33" name="Google Shape;33;p35"/>
          <p:cNvSpPr/>
          <p:nvPr/>
        </p:nvSpPr>
        <p:spPr>
          <a:xfrm>
            <a:off x="7950653"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34" name="Google Shape;34;p35"/>
          <p:cNvSpPr txBox="1">
            <a:spLocks noGrp="1"/>
          </p:cNvSpPr>
          <p:nvPr>
            <p:ph type="ctrTitle"/>
          </p:nvPr>
        </p:nvSpPr>
        <p:spPr>
          <a:xfrm>
            <a:off x="1295400" y="1873584"/>
            <a:ext cx="640080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Twentieth Century"/>
              <a:buNone/>
              <a:defRPr sz="4000" b="1">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5"/>
          <p:cNvSpPr txBox="1">
            <a:spLocks noGrp="1"/>
          </p:cNvSpPr>
          <p:nvPr>
            <p:ph type="subTitle" idx="1"/>
          </p:nvPr>
        </p:nvSpPr>
        <p:spPr>
          <a:xfrm>
            <a:off x="1295400" y="4572000"/>
            <a:ext cx="640080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0036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6"/>
        <p:cNvGrpSpPr/>
        <p:nvPr/>
      </p:nvGrpSpPr>
      <p:grpSpPr>
        <a:xfrm>
          <a:off x="0" y="0"/>
          <a:ext cx="0" cy="0"/>
          <a:chOff x="0" y="0"/>
          <a:chExt cx="0" cy="0"/>
        </a:xfrm>
      </p:grpSpPr>
      <p:sp>
        <p:nvSpPr>
          <p:cNvPr id="37" name="Google Shape;37;p36"/>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38" name="Google Shape;38;p36"/>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srgbClr val="000000">
                <a:alpha val="24705"/>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39" name="Google Shape;39;p36"/>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705"/>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40" name="Google Shape;40;p36"/>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
        <p:nvSpPr>
          <p:cNvPr id="41" name="Google Shape;41;p36"/>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b="1">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400"/>
              <a:buNone/>
              <a:defRPr sz="2400">
                <a:solidFill>
                  <a:schemeClr val="dk1"/>
                </a:solidFill>
                <a:latin typeface="Cambria"/>
                <a:ea typeface="Cambria"/>
                <a:cs typeface="Cambria"/>
                <a:sym typeface="Cambria"/>
              </a:defRPr>
            </a:lvl1pPr>
            <a:lvl2pPr marL="914400" lvl="1" indent="-228600" algn="l">
              <a:lnSpc>
                <a:spcPct val="90000"/>
              </a:lnSpc>
              <a:spcBef>
                <a:spcPts val="1000"/>
              </a:spcBef>
              <a:spcAft>
                <a:spcPts val="0"/>
              </a:spcAft>
              <a:buClr>
                <a:srgbClr val="909090"/>
              </a:buClr>
              <a:buSzPts val="2000"/>
              <a:buNone/>
              <a:defRPr sz="2000">
                <a:solidFill>
                  <a:srgbClr val="909090"/>
                </a:solidFill>
              </a:defRPr>
            </a:lvl2pPr>
            <a:lvl3pPr marL="1371600" lvl="2" indent="-228600" algn="l">
              <a:lnSpc>
                <a:spcPct val="90000"/>
              </a:lnSpc>
              <a:spcBef>
                <a:spcPts val="800"/>
              </a:spcBef>
              <a:spcAft>
                <a:spcPts val="0"/>
              </a:spcAft>
              <a:buClr>
                <a:srgbClr val="909090"/>
              </a:buClr>
              <a:buSzPts val="1800"/>
              <a:buNone/>
              <a:defRPr sz="1800">
                <a:solidFill>
                  <a:srgbClr val="909090"/>
                </a:solidFill>
              </a:defRPr>
            </a:lvl3pPr>
            <a:lvl4pPr marL="1828800" lvl="3" indent="-228600" algn="l">
              <a:lnSpc>
                <a:spcPct val="90000"/>
              </a:lnSpc>
              <a:spcBef>
                <a:spcPts val="800"/>
              </a:spcBef>
              <a:spcAft>
                <a:spcPts val="0"/>
              </a:spcAft>
              <a:buClr>
                <a:srgbClr val="909090"/>
              </a:buClr>
              <a:buSzPts val="1600"/>
              <a:buNone/>
              <a:defRPr sz="1600">
                <a:solidFill>
                  <a:srgbClr val="909090"/>
                </a:solidFill>
              </a:defRPr>
            </a:lvl4pPr>
            <a:lvl5pPr marL="2286000" lvl="4" indent="-228600" algn="l">
              <a:lnSpc>
                <a:spcPct val="90000"/>
              </a:lnSpc>
              <a:spcBef>
                <a:spcPts val="800"/>
              </a:spcBef>
              <a:spcAft>
                <a:spcPts val="0"/>
              </a:spcAft>
              <a:buClr>
                <a:srgbClr val="909090"/>
              </a:buClr>
              <a:buSzPts val="1600"/>
              <a:buNone/>
              <a:defRPr sz="1600">
                <a:solidFill>
                  <a:srgbClr val="909090"/>
                </a:solidFill>
              </a:defRPr>
            </a:lvl5pPr>
            <a:lvl6pPr marL="2743200" lvl="5" indent="-228600" algn="l">
              <a:lnSpc>
                <a:spcPct val="90000"/>
              </a:lnSpc>
              <a:spcBef>
                <a:spcPts val="800"/>
              </a:spcBef>
              <a:spcAft>
                <a:spcPts val="0"/>
              </a:spcAft>
              <a:buClr>
                <a:srgbClr val="909090"/>
              </a:buClr>
              <a:buSzPts val="1600"/>
              <a:buNone/>
              <a:defRPr sz="1600">
                <a:solidFill>
                  <a:srgbClr val="909090"/>
                </a:solidFill>
              </a:defRPr>
            </a:lvl6pPr>
            <a:lvl7pPr marL="3200400" lvl="6" indent="-228600" algn="l">
              <a:lnSpc>
                <a:spcPct val="90000"/>
              </a:lnSpc>
              <a:spcBef>
                <a:spcPts val="800"/>
              </a:spcBef>
              <a:spcAft>
                <a:spcPts val="0"/>
              </a:spcAft>
              <a:buClr>
                <a:srgbClr val="909090"/>
              </a:buClr>
              <a:buSzPts val="1600"/>
              <a:buNone/>
              <a:defRPr sz="1600">
                <a:solidFill>
                  <a:srgbClr val="909090"/>
                </a:solidFill>
              </a:defRPr>
            </a:lvl7pPr>
            <a:lvl8pPr marL="3657600" lvl="7" indent="-228600" algn="l">
              <a:lnSpc>
                <a:spcPct val="90000"/>
              </a:lnSpc>
              <a:spcBef>
                <a:spcPts val="800"/>
              </a:spcBef>
              <a:spcAft>
                <a:spcPts val="0"/>
              </a:spcAft>
              <a:buClr>
                <a:srgbClr val="909090"/>
              </a:buClr>
              <a:buSzPts val="1600"/>
              <a:buNone/>
              <a:defRPr sz="1600">
                <a:solidFill>
                  <a:srgbClr val="909090"/>
                </a:solidFill>
              </a:defRPr>
            </a:lvl8pPr>
            <a:lvl9pPr marL="4114800" lvl="8" indent="-228600" algn="l">
              <a:lnSpc>
                <a:spcPct val="90000"/>
              </a:lnSpc>
              <a:spcBef>
                <a:spcPts val="800"/>
              </a:spcBef>
              <a:spcAft>
                <a:spcPts val="0"/>
              </a:spcAft>
              <a:buClr>
                <a:srgbClr val="909090"/>
              </a:buClr>
              <a:buSzPts val="1600"/>
              <a:buNone/>
              <a:defRPr sz="1600">
                <a:solidFill>
                  <a:srgbClr val="909090"/>
                </a:solidFill>
              </a:defRPr>
            </a:lvl9pPr>
          </a:lstStyle>
          <a:p>
            <a:endParaRPr/>
          </a:p>
        </p:txBody>
      </p:sp>
    </p:spTree>
    <p:extLst>
      <p:ext uri="{BB962C8B-B14F-4D97-AF65-F5344CB8AC3E}">
        <p14:creationId xmlns:p14="http://schemas.microsoft.com/office/powerpoint/2010/main" val="124802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3"/>
        <p:cNvGrpSpPr/>
        <p:nvPr/>
      </p:nvGrpSpPr>
      <p:grpSpPr>
        <a:xfrm>
          <a:off x="0" y="0"/>
          <a:ext cx="0" cy="0"/>
          <a:chOff x="0" y="0"/>
          <a:chExt cx="0" cy="0"/>
        </a:xfrm>
      </p:grpSpPr>
      <p:sp>
        <p:nvSpPr>
          <p:cNvPr id="44" name="Google Shape;44;p37"/>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7"/>
          <p:cNvSpPr txBox="1">
            <a:spLocks noGrp="1"/>
          </p:cNvSpPr>
          <p:nvPr>
            <p:ph type="body" idx="1"/>
          </p:nvPr>
        </p:nvSpPr>
        <p:spPr>
          <a:xfrm>
            <a:off x="1295400" y="1828800"/>
            <a:ext cx="4572000"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1">
                <a:latin typeface="Twentieth Century"/>
                <a:ea typeface="Twentieth Century"/>
                <a:cs typeface="Twentieth Century"/>
                <a:sym typeface="Twentieth Century"/>
              </a:defRPr>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46" name="Google Shape;46;p37"/>
          <p:cNvSpPr txBox="1">
            <a:spLocks noGrp="1"/>
          </p:cNvSpPr>
          <p:nvPr>
            <p:ph type="body" idx="2"/>
          </p:nvPr>
        </p:nvSpPr>
        <p:spPr>
          <a:xfrm>
            <a:off x="1295400" y="2705100"/>
            <a:ext cx="4572000" cy="3467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sz="2400">
                <a:latin typeface="Twentieth Century"/>
                <a:ea typeface="Twentieth Century"/>
                <a:cs typeface="Twentieth Century"/>
                <a:sym typeface="Twentieth Century"/>
              </a:defRPr>
            </a:lvl1pPr>
            <a:lvl2pPr marL="914400" lvl="1" indent="-355600" algn="l">
              <a:lnSpc>
                <a:spcPct val="90000"/>
              </a:lnSpc>
              <a:spcBef>
                <a:spcPts val="1000"/>
              </a:spcBef>
              <a:spcAft>
                <a:spcPts val="0"/>
              </a:spcAft>
              <a:buClr>
                <a:schemeClr val="dk1"/>
              </a:buClr>
              <a:buSzPts val="2000"/>
              <a:buChar char="•"/>
              <a:defRPr sz="2000">
                <a:latin typeface="Twentieth Century"/>
                <a:ea typeface="Twentieth Century"/>
                <a:cs typeface="Twentieth Century"/>
                <a:sym typeface="Twentieth Century"/>
              </a:defRPr>
            </a:lvl2pPr>
            <a:lvl3pPr marL="1371600" lvl="2" indent="-342900" algn="l">
              <a:lnSpc>
                <a:spcPct val="90000"/>
              </a:lnSpc>
              <a:spcBef>
                <a:spcPts val="800"/>
              </a:spcBef>
              <a:spcAft>
                <a:spcPts val="0"/>
              </a:spcAft>
              <a:buClr>
                <a:schemeClr val="dk1"/>
              </a:buClr>
              <a:buSzPts val="1800"/>
              <a:buChar char="•"/>
              <a:defRPr sz="1800">
                <a:latin typeface="Twentieth Century"/>
                <a:ea typeface="Twentieth Century"/>
                <a:cs typeface="Twentieth Century"/>
                <a:sym typeface="Twentieth Century"/>
              </a:defRPr>
            </a:lvl3pPr>
            <a:lvl4pPr marL="1828800" lvl="3" indent="-330200" algn="l">
              <a:lnSpc>
                <a:spcPct val="90000"/>
              </a:lnSpc>
              <a:spcBef>
                <a:spcPts val="800"/>
              </a:spcBef>
              <a:spcAft>
                <a:spcPts val="0"/>
              </a:spcAft>
              <a:buClr>
                <a:schemeClr val="dk1"/>
              </a:buClr>
              <a:buSzPts val="1600"/>
              <a:buChar char="•"/>
              <a:defRPr sz="1600">
                <a:latin typeface="Twentieth Century"/>
                <a:ea typeface="Twentieth Century"/>
                <a:cs typeface="Twentieth Century"/>
                <a:sym typeface="Twentieth Century"/>
              </a:defRPr>
            </a:lvl4pPr>
            <a:lvl5pPr marL="2286000" lvl="4" indent="-330200" algn="l">
              <a:lnSpc>
                <a:spcPct val="90000"/>
              </a:lnSpc>
              <a:spcBef>
                <a:spcPts val="800"/>
              </a:spcBef>
              <a:spcAft>
                <a:spcPts val="0"/>
              </a:spcAft>
              <a:buClr>
                <a:schemeClr val="dk1"/>
              </a:buClr>
              <a:buSzPts val="1600"/>
              <a:buChar char="•"/>
              <a:defRPr sz="1600">
                <a:latin typeface="Twentieth Century"/>
                <a:ea typeface="Twentieth Century"/>
                <a:cs typeface="Twentieth Century"/>
                <a:sym typeface="Twentieth Century"/>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47" name="Google Shape;47;p37"/>
          <p:cNvSpPr txBox="1">
            <a:spLocks noGrp="1"/>
          </p:cNvSpPr>
          <p:nvPr>
            <p:ph type="body" idx="3"/>
          </p:nvPr>
        </p:nvSpPr>
        <p:spPr>
          <a:xfrm>
            <a:off x="6324600" y="1828800"/>
            <a:ext cx="4572000"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1">
                <a:latin typeface="Twentieth Century"/>
                <a:ea typeface="Twentieth Century"/>
                <a:cs typeface="Twentieth Century"/>
                <a:sym typeface="Twentieth Century"/>
              </a:defRPr>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48" name="Google Shape;48;p37"/>
          <p:cNvSpPr txBox="1">
            <a:spLocks noGrp="1"/>
          </p:cNvSpPr>
          <p:nvPr>
            <p:ph type="body" idx="4"/>
          </p:nvPr>
        </p:nvSpPr>
        <p:spPr>
          <a:xfrm>
            <a:off x="6324600" y="2705100"/>
            <a:ext cx="4572000" cy="3467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a:latin typeface="Twentieth Century"/>
                <a:ea typeface="Twentieth Century"/>
                <a:cs typeface="Twentieth Century"/>
                <a:sym typeface="Twentieth Century"/>
              </a:defRPr>
            </a:lvl1pPr>
            <a:lvl2pPr marL="914400" lvl="1" indent="-406400" algn="l">
              <a:lnSpc>
                <a:spcPct val="90000"/>
              </a:lnSpc>
              <a:spcBef>
                <a:spcPts val="1000"/>
              </a:spcBef>
              <a:spcAft>
                <a:spcPts val="0"/>
              </a:spcAft>
              <a:buClr>
                <a:schemeClr val="dk1"/>
              </a:buClr>
              <a:buSzPts val="2800"/>
              <a:buChar char="•"/>
              <a:defRPr>
                <a:latin typeface="Twentieth Century"/>
                <a:ea typeface="Twentieth Century"/>
                <a:cs typeface="Twentieth Century"/>
                <a:sym typeface="Twentieth Century"/>
              </a:defRPr>
            </a:lvl2pPr>
            <a:lvl3pPr marL="1371600" lvl="2" indent="-381000" algn="l">
              <a:lnSpc>
                <a:spcPct val="90000"/>
              </a:lnSpc>
              <a:spcBef>
                <a:spcPts val="800"/>
              </a:spcBef>
              <a:spcAft>
                <a:spcPts val="0"/>
              </a:spcAft>
              <a:buClr>
                <a:schemeClr val="dk1"/>
              </a:buClr>
              <a:buSzPts val="2400"/>
              <a:buChar char="•"/>
              <a:defRPr>
                <a:latin typeface="Twentieth Century"/>
                <a:ea typeface="Twentieth Century"/>
                <a:cs typeface="Twentieth Century"/>
                <a:sym typeface="Twentieth Century"/>
              </a:defRPr>
            </a:lvl3pPr>
            <a:lvl4pPr marL="1828800" lvl="3" indent="-355600" algn="l">
              <a:lnSpc>
                <a:spcPct val="90000"/>
              </a:lnSpc>
              <a:spcBef>
                <a:spcPts val="800"/>
              </a:spcBef>
              <a:spcAft>
                <a:spcPts val="0"/>
              </a:spcAft>
              <a:buClr>
                <a:schemeClr val="dk1"/>
              </a:buClr>
              <a:buSzPts val="2000"/>
              <a:buChar char="•"/>
              <a:defRPr>
                <a:latin typeface="Twentieth Century"/>
                <a:ea typeface="Twentieth Century"/>
                <a:cs typeface="Twentieth Century"/>
                <a:sym typeface="Twentieth Century"/>
              </a:defRPr>
            </a:lvl4pPr>
            <a:lvl5pPr marL="2286000" lvl="4" indent="-355600" algn="l">
              <a:lnSpc>
                <a:spcPct val="90000"/>
              </a:lnSpc>
              <a:spcBef>
                <a:spcPts val="800"/>
              </a:spcBef>
              <a:spcAft>
                <a:spcPts val="0"/>
              </a:spcAft>
              <a:buClr>
                <a:schemeClr val="dk1"/>
              </a:buClr>
              <a:buSzPts val="2000"/>
              <a:buChar char="•"/>
              <a:defRPr>
                <a:latin typeface="Twentieth Century"/>
                <a:ea typeface="Twentieth Century"/>
                <a:cs typeface="Twentieth Century"/>
                <a:sym typeface="Twentieth Century"/>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49" name="Google Shape;49;p37"/>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148441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38"/>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Twentieth Century"/>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2" name="Google Shape;52;p38"/>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24802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27167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64AFC-16EC-419E-85AC-E5B3C1F1CE90}"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4039653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Twentieth Century"/>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4728209" y="1828800"/>
            <a:ext cx="6126480" cy="4343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sz="2400">
                <a:latin typeface="Twentieth Century"/>
                <a:ea typeface="Twentieth Century"/>
                <a:cs typeface="Twentieth Century"/>
                <a:sym typeface="Twentieth Century"/>
              </a:defRPr>
            </a:lvl1pPr>
            <a:lvl2pPr marL="914400" lvl="1" indent="-355600" algn="l">
              <a:lnSpc>
                <a:spcPct val="90000"/>
              </a:lnSpc>
              <a:spcBef>
                <a:spcPts val="1000"/>
              </a:spcBef>
              <a:spcAft>
                <a:spcPts val="0"/>
              </a:spcAft>
              <a:buClr>
                <a:schemeClr val="dk1"/>
              </a:buClr>
              <a:buSzPts val="2000"/>
              <a:buChar char="•"/>
              <a:defRPr sz="2000">
                <a:latin typeface="Twentieth Century"/>
                <a:ea typeface="Twentieth Century"/>
                <a:cs typeface="Twentieth Century"/>
                <a:sym typeface="Twentieth Century"/>
              </a:defRPr>
            </a:lvl2pPr>
            <a:lvl3pPr marL="1371600" lvl="2" indent="-342900" algn="l">
              <a:lnSpc>
                <a:spcPct val="90000"/>
              </a:lnSpc>
              <a:spcBef>
                <a:spcPts val="800"/>
              </a:spcBef>
              <a:spcAft>
                <a:spcPts val="0"/>
              </a:spcAft>
              <a:buClr>
                <a:schemeClr val="dk1"/>
              </a:buClr>
              <a:buSzPts val="1800"/>
              <a:buChar char="•"/>
              <a:defRPr sz="1800">
                <a:latin typeface="Twentieth Century"/>
                <a:ea typeface="Twentieth Century"/>
                <a:cs typeface="Twentieth Century"/>
                <a:sym typeface="Twentieth Century"/>
              </a:defRPr>
            </a:lvl3pPr>
            <a:lvl4pPr marL="1828800" lvl="3" indent="-330200" algn="l">
              <a:lnSpc>
                <a:spcPct val="90000"/>
              </a:lnSpc>
              <a:spcBef>
                <a:spcPts val="800"/>
              </a:spcBef>
              <a:spcAft>
                <a:spcPts val="0"/>
              </a:spcAft>
              <a:buClr>
                <a:schemeClr val="dk1"/>
              </a:buClr>
              <a:buSzPts val="1600"/>
              <a:buChar char="•"/>
              <a:defRPr sz="1600">
                <a:latin typeface="Twentieth Century"/>
                <a:ea typeface="Twentieth Century"/>
                <a:cs typeface="Twentieth Century"/>
                <a:sym typeface="Twentieth Century"/>
              </a:defRPr>
            </a:lvl4pPr>
            <a:lvl5pPr marL="2286000" lvl="4" indent="-330200" algn="l">
              <a:lnSpc>
                <a:spcPct val="90000"/>
              </a:lnSpc>
              <a:spcBef>
                <a:spcPts val="800"/>
              </a:spcBef>
              <a:spcAft>
                <a:spcPts val="0"/>
              </a:spcAft>
              <a:buClr>
                <a:schemeClr val="dk1"/>
              </a:buClr>
              <a:buSzPts val="1600"/>
              <a:buChar char="•"/>
              <a:defRPr sz="1600">
                <a:latin typeface="Twentieth Century"/>
                <a:ea typeface="Twentieth Century"/>
                <a:cs typeface="Twentieth Century"/>
                <a:sym typeface="Twentieth Century"/>
              </a:defRPr>
            </a:lvl5pPr>
            <a:lvl6pPr marL="2743200" lvl="5" indent="-355600" algn="l">
              <a:lnSpc>
                <a:spcPct val="90000"/>
              </a:lnSpc>
              <a:spcBef>
                <a:spcPts val="800"/>
              </a:spcBef>
              <a:spcAft>
                <a:spcPts val="0"/>
              </a:spcAft>
              <a:buClr>
                <a:schemeClr val="dk1"/>
              </a:buClr>
              <a:buSzPts val="2000"/>
              <a:buChar char="•"/>
              <a:defRPr sz="2000"/>
            </a:lvl6pPr>
            <a:lvl7pPr marL="3200400" lvl="6" indent="-355600" algn="l">
              <a:lnSpc>
                <a:spcPct val="90000"/>
              </a:lnSpc>
              <a:spcBef>
                <a:spcPts val="800"/>
              </a:spcBef>
              <a:spcAft>
                <a:spcPts val="0"/>
              </a:spcAft>
              <a:buClr>
                <a:schemeClr val="dk1"/>
              </a:buClr>
              <a:buSzPts val="2000"/>
              <a:buChar char="•"/>
              <a:defRPr sz="2000"/>
            </a:lvl7pPr>
            <a:lvl8pPr marL="3657600" lvl="7" indent="-355600" algn="l">
              <a:lnSpc>
                <a:spcPct val="90000"/>
              </a:lnSpc>
              <a:spcBef>
                <a:spcPts val="800"/>
              </a:spcBef>
              <a:spcAft>
                <a:spcPts val="0"/>
              </a:spcAft>
              <a:buClr>
                <a:schemeClr val="dk1"/>
              </a:buClr>
              <a:buSzPts val="2000"/>
              <a:buChar char="•"/>
              <a:defRPr sz="2000"/>
            </a:lvl8pPr>
            <a:lvl9pPr marL="4114800" lvl="8" indent="-355600" algn="l">
              <a:lnSpc>
                <a:spcPct val="90000"/>
              </a:lnSpc>
              <a:spcBef>
                <a:spcPts val="8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atin typeface="Twentieth Century"/>
                <a:ea typeface="Twentieth Century"/>
                <a:cs typeface="Twentieth Century"/>
                <a:sym typeface="Twentieth Century"/>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59" name="Google Shape;59;p4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60" name="Google Shape;60;p4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Rockwell"/>
                <a:ea typeface="Rockwell"/>
                <a:cs typeface="Rockwell"/>
                <a:sym typeface="Rockwell"/>
              </a:defRPr>
            </a:lvl1pPr>
            <a:lvl2pPr marL="0" marR="0" lvl="1" indent="0" algn="l" rtl="0">
              <a:spcBef>
                <a:spcPts val="0"/>
              </a:spcBef>
              <a:buNone/>
              <a:defRPr sz="1800">
                <a:solidFill>
                  <a:schemeClr val="dk1"/>
                </a:solidFill>
                <a:latin typeface="Rockwell"/>
                <a:ea typeface="Rockwell"/>
                <a:cs typeface="Rockwell"/>
                <a:sym typeface="Rockwell"/>
              </a:defRPr>
            </a:lvl2pPr>
            <a:lvl3pPr marL="0" marR="0" lvl="2" indent="0" algn="l" rtl="0">
              <a:spcBef>
                <a:spcPts val="0"/>
              </a:spcBef>
              <a:buNone/>
              <a:defRPr sz="1800">
                <a:solidFill>
                  <a:schemeClr val="dk1"/>
                </a:solidFill>
                <a:latin typeface="Rockwell"/>
                <a:ea typeface="Rockwell"/>
                <a:cs typeface="Rockwell"/>
                <a:sym typeface="Rockwell"/>
              </a:defRPr>
            </a:lvl3pPr>
            <a:lvl4pPr marL="0" marR="0" lvl="3" indent="0" algn="l" rtl="0">
              <a:spcBef>
                <a:spcPts val="0"/>
              </a:spcBef>
              <a:buNone/>
              <a:defRPr sz="1800">
                <a:solidFill>
                  <a:schemeClr val="dk1"/>
                </a:solidFill>
                <a:latin typeface="Rockwell"/>
                <a:ea typeface="Rockwell"/>
                <a:cs typeface="Rockwell"/>
                <a:sym typeface="Rockwell"/>
              </a:defRPr>
            </a:lvl4pPr>
            <a:lvl5pPr marL="0" marR="0" lvl="4" indent="0" algn="l" rtl="0">
              <a:spcBef>
                <a:spcPts val="0"/>
              </a:spcBef>
              <a:buNone/>
              <a:defRPr sz="1800">
                <a:solidFill>
                  <a:schemeClr val="dk1"/>
                </a:solidFill>
                <a:latin typeface="Rockwell"/>
                <a:ea typeface="Rockwell"/>
                <a:cs typeface="Rockwell"/>
                <a:sym typeface="Rockwell"/>
              </a:defRPr>
            </a:lvl5pPr>
            <a:lvl6pPr marL="0" marR="0" lvl="5" indent="0" algn="l" rtl="0">
              <a:spcBef>
                <a:spcPts val="0"/>
              </a:spcBef>
              <a:buNone/>
              <a:defRPr sz="1800">
                <a:solidFill>
                  <a:schemeClr val="dk1"/>
                </a:solidFill>
                <a:latin typeface="Rockwell"/>
                <a:ea typeface="Rockwell"/>
                <a:cs typeface="Rockwell"/>
                <a:sym typeface="Rockwell"/>
              </a:defRPr>
            </a:lvl6pPr>
            <a:lvl7pPr marL="0" marR="0" lvl="6" indent="0" algn="l" rtl="0">
              <a:spcBef>
                <a:spcPts val="0"/>
              </a:spcBef>
              <a:buNone/>
              <a:defRPr sz="1800">
                <a:solidFill>
                  <a:schemeClr val="dk1"/>
                </a:solidFill>
                <a:latin typeface="Rockwell"/>
                <a:ea typeface="Rockwell"/>
                <a:cs typeface="Rockwell"/>
                <a:sym typeface="Rockwell"/>
              </a:defRPr>
            </a:lvl7pPr>
            <a:lvl8pPr marL="0" marR="0" lvl="7" indent="0" algn="l" rtl="0">
              <a:spcBef>
                <a:spcPts val="0"/>
              </a:spcBef>
              <a:buNone/>
              <a:defRPr sz="1800">
                <a:solidFill>
                  <a:schemeClr val="dk1"/>
                </a:solidFill>
                <a:latin typeface="Rockwell"/>
                <a:ea typeface="Rockwell"/>
                <a:cs typeface="Rockwell"/>
                <a:sym typeface="Rockwell"/>
              </a:defRPr>
            </a:lvl8pPr>
            <a:lvl9pPr marL="0" marR="0" lvl="8" indent="0" algn="l" rtl="0">
              <a:spcBef>
                <a:spcPts val="0"/>
              </a:spcBef>
              <a:buNone/>
              <a:defRPr sz="1800">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3F3F3F"/>
                </a:solidFill>
                <a:effectLst/>
                <a:uLnTx/>
                <a:uFillTx/>
                <a:latin typeface="Rockwell"/>
                <a:sym typeface="Rockwel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3F3F3F"/>
              </a:solidFill>
              <a:effectLst/>
              <a:uLnTx/>
              <a:uFillTx/>
              <a:latin typeface="Rockwell"/>
              <a:sym typeface="Rockwell"/>
            </a:endParaRPr>
          </a:p>
        </p:txBody>
      </p:sp>
      <p:pic>
        <p:nvPicPr>
          <p:cNvPr id="61" name="Google Shape;61;p40"/>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361946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41"/>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Twentieth Century"/>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1"/>
          <p:cNvSpPr>
            <a:spLocks noGrp="1"/>
          </p:cNvSpPr>
          <p:nvPr>
            <p:ph type="pic" idx="2"/>
          </p:nvPr>
        </p:nvSpPr>
        <p:spPr>
          <a:xfrm>
            <a:off x="4724400" y="1828801"/>
            <a:ext cx="6172200" cy="4343400"/>
          </a:xfrm>
          <a:prstGeom prst="rect">
            <a:avLst/>
          </a:prstGeom>
          <a:noFill/>
          <a:ln>
            <a:noFill/>
          </a:ln>
        </p:spPr>
      </p:sp>
      <p:sp>
        <p:nvSpPr>
          <p:cNvPr id="65" name="Google Shape;65;p41"/>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atin typeface="Twentieth Century"/>
                <a:ea typeface="Twentieth Century"/>
                <a:cs typeface="Twentieth Century"/>
                <a:sym typeface="Twentieth Century"/>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pic>
        <p:nvPicPr>
          <p:cNvPr id="66" name="Google Shape;66;p41"/>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250587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67"/>
        <p:cNvGrpSpPr/>
        <p:nvPr/>
      </p:nvGrpSpPr>
      <p:grpSpPr>
        <a:xfrm>
          <a:off x="0" y="0"/>
          <a:ext cx="0" cy="0"/>
          <a:chOff x="0" y="0"/>
          <a:chExt cx="0" cy="0"/>
        </a:xfrm>
      </p:grpSpPr>
      <p:sp>
        <p:nvSpPr>
          <p:cNvPr id="68" name="Google Shape;68;p42"/>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69" name="Google Shape;69;p42"/>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Twentieth Century"/>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2"/>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1" name="Google Shape;71;p42"/>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72" name="Google Shape;72;p42"/>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73" name="Google Shape;73;p42"/>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Rockwell"/>
                <a:ea typeface="Rockwell"/>
                <a:cs typeface="Rockwell"/>
                <a:sym typeface="Rockwell"/>
              </a:defRPr>
            </a:lvl1pPr>
            <a:lvl2pPr marL="0" marR="0" lvl="1" indent="0" algn="l" rtl="0">
              <a:spcBef>
                <a:spcPts val="0"/>
              </a:spcBef>
              <a:buNone/>
              <a:defRPr sz="1800">
                <a:solidFill>
                  <a:schemeClr val="dk1"/>
                </a:solidFill>
                <a:latin typeface="Rockwell"/>
                <a:ea typeface="Rockwell"/>
                <a:cs typeface="Rockwell"/>
                <a:sym typeface="Rockwell"/>
              </a:defRPr>
            </a:lvl2pPr>
            <a:lvl3pPr marL="0" marR="0" lvl="2" indent="0" algn="l" rtl="0">
              <a:spcBef>
                <a:spcPts val="0"/>
              </a:spcBef>
              <a:buNone/>
              <a:defRPr sz="1800">
                <a:solidFill>
                  <a:schemeClr val="dk1"/>
                </a:solidFill>
                <a:latin typeface="Rockwell"/>
                <a:ea typeface="Rockwell"/>
                <a:cs typeface="Rockwell"/>
                <a:sym typeface="Rockwell"/>
              </a:defRPr>
            </a:lvl3pPr>
            <a:lvl4pPr marL="0" marR="0" lvl="3" indent="0" algn="l" rtl="0">
              <a:spcBef>
                <a:spcPts val="0"/>
              </a:spcBef>
              <a:buNone/>
              <a:defRPr sz="1800">
                <a:solidFill>
                  <a:schemeClr val="dk1"/>
                </a:solidFill>
                <a:latin typeface="Rockwell"/>
                <a:ea typeface="Rockwell"/>
                <a:cs typeface="Rockwell"/>
                <a:sym typeface="Rockwell"/>
              </a:defRPr>
            </a:lvl4pPr>
            <a:lvl5pPr marL="0" marR="0" lvl="4" indent="0" algn="l" rtl="0">
              <a:spcBef>
                <a:spcPts val="0"/>
              </a:spcBef>
              <a:buNone/>
              <a:defRPr sz="1800">
                <a:solidFill>
                  <a:schemeClr val="dk1"/>
                </a:solidFill>
                <a:latin typeface="Rockwell"/>
                <a:ea typeface="Rockwell"/>
                <a:cs typeface="Rockwell"/>
                <a:sym typeface="Rockwell"/>
              </a:defRPr>
            </a:lvl5pPr>
            <a:lvl6pPr marL="0" marR="0" lvl="5" indent="0" algn="l" rtl="0">
              <a:spcBef>
                <a:spcPts val="0"/>
              </a:spcBef>
              <a:buNone/>
              <a:defRPr sz="1800">
                <a:solidFill>
                  <a:schemeClr val="dk1"/>
                </a:solidFill>
                <a:latin typeface="Rockwell"/>
                <a:ea typeface="Rockwell"/>
                <a:cs typeface="Rockwell"/>
                <a:sym typeface="Rockwell"/>
              </a:defRPr>
            </a:lvl6pPr>
            <a:lvl7pPr marL="0" marR="0" lvl="6" indent="0" algn="l" rtl="0">
              <a:spcBef>
                <a:spcPts val="0"/>
              </a:spcBef>
              <a:buNone/>
              <a:defRPr sz="1800">
                <a:solidFill>
                  <a:schemeClr val="dk1"/>
                </a:solidFill>
                <a:latin typeface="Rockwell"/>
                <a:ea typeface="Rockwell"/>
                <a:cs typeface="Rockwell"/>
                <a:sym typeface="Rockwell"/>
              </a:defRPr>
            </a:lvl7pPr>
            <a:lvl8pPr marL="0" marR="0" lvl="7" indent="0" algn="l" rtl="0">
              <a:spcBef>
                <a:spcPts val="0"/>
              </a:spcBef>
              <a:buNone/>
              <a:defRPr sz="1800">
                <a:solidFill>
                  <a:schemeClr val="dk1"/>
                </a:solidFill>
                <a:latin typeface="Rockwell"/>
                <a:ea typeface="Rockwell"/>
                <a:cs typeface="Rockwell"/>
                <a:sym typeface="Rockwell"/>
              </a:defRPr>
            </a:lvl8pPr>
            <a:lvl9pPr marL="0" marR="0" lvl="8" indent="0" algn="l" rtl="0">
              <a:spcBef>
                <a:spcPts val="0"/>
              </a:spcBef>
              <a:buNone/>
              <a:defRPr sz="1800">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3F3F3F"/>
                </a:solidFill>
                <a:effectLst/>
                <a:uLnTx/>
                <a:uFillTx/>
                <a:latin typeface="Rockwell"/>
                <a:sym typeface="Rockwel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74" name="Google Shape;74;p42"/>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5" name="Google Shape;75;p42"/>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6" name="Google Shape;76;p42"/>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7" name="Google Shape;77;p42"/>
          <p:cNvSpPr txBox="1">
            <a:spLocks noGrp="1"/>
          </p:cNvSpPr>
          <p:nvPr>
            <p:ph type="body" idx="2"/>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8" name="Google Shape;78;p42"/>
          <p:cNvSpPr>
            <a:spLocks noGrp="1"/>
          </p:cNvSpPr>
          <p:nvPr>
            <p:ph type="pic" idx="3"/>
          </p:nvPr>
        </p:nvSpPr>
        <p:spPr>
          <a:xfrm>
            <a:off x="1295400" y="1828801"/>
            <a:ext cx="4572000" cy="3428999"/>
          </a:xfrm>
          <a:prstGeom prst="rect">
            <a:avLst/>
          </a:prstGeom>
          <a:noFill/>
          <a:ln>
            <a:noFill/>
          </a:ln>
        </p:spPr>
      </p:sp>
      <p:sp>
        <p:nvSpPr>
          <p:cNvPr id="79" name="Google Shape;79;p42"/>
          <p:cNvSpPr>
            <a:spLocks noGrp="1"/>
          </p:cNvSpPr>
          <p:nvPr>
            <p:ph type="pic" idx="4"/>
          </p:nvPr>
        </p:nvSpPr>
        <p:spPr>
          <a:xfrm>
            <a:off x="6324600" y="1828801"/>
            <a:ext cx="4572000" cy="3428999"/>
          </a:xfrm>
          <a:prstGeom prst="rect">
            <a:avLst/>
          </a:prstGeom>
          <a:noFill/>
          <a:ln>
            <a:noFill/>
          </a:ln>
        </p:spPr>
      </p:sp>
      <p:pic>
        <p:nvPicPr>
          <p:cNvPr id="80" name="Google Shape;80;p42"/>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42542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1"/>
        <p:cNvGrpSpPr/>
        <p:nvPr/>
      </p:nvGrpSpPr>
      <p:grpSpPr>
        <a:xfrm>
          <a:off x="0" y="0"/>
          <a:ext cx="0" cy="0"/>
          <a:chOff x="0" y="0"/>
          <a:chExt cx="0" cy="0"/>
        </a:xfrm>
      </p:grpSpPr>
      <p:sp>
        <p:nvSpPr>
          <p:cNvPr id="82" name="Google Shape;82;p4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3"/>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a:latin typeface="Twentieth Century"/>
                <a:ea typeface="Twentieth Century"/>
                <a:cs typeface="Twentieth Century"/>
                <a:sym typeface="Twentieth Century"/>
              </a:defRPr>
            </a:lvl1pPr>
            <a:lvl2pPr marL="914400" lvl="1" indent="-406400" algn="l">
              <a:lnSpc>
                <a:spcPct val="90000"/>
              </a:lnSpc>
              <a:spcBef>
                <a:spcPts val="1000"/>
              </a:spcBef>
              <a:spcAft>
                <a:spcPts val="0"/>
              </a:spcAft>
              <a:buClr>
                <a:schemeClr val="dk1"/>
              </a:buClr>
              <a:buSzPts val="2800"/>
              <a:buChar char="•"/>
              <a:defRPr>
                <a:latin typeface="Twentieth Century"/>
                <a:ea typeface="Twentieth Century"/>
                <a:cs typeface="Twentieth Century"/>
                <a:sym typeface="Twentieth Century"/>
              </a:defRPr>
            </a:lvl2pPr>
            <a:lvl3pPr marL="1371600" lvl="2" indent="-381000" algn="l">
              <a:lnSpc>
                <a:spcPct val="90000"/>
              </a:lnSpc>
              <a:spcBef>
                <a:spcPts val="800"/>
              </a:spcBef>
              <a:spcAft>
                <a:spcPts val="0"/>
              </a:spcAft>
              <a:buClr>
                <a:schemeClr val="dk1"/>
              </a:buClr>
              <a:buSzPts val="2400"/>
              <a:buChar char="•"/>
              <a:defRPr>
                <a:latin typeface="Twentieth Century"/>
                <a:ea typeface="Twentieth Century"/>
                <a:cs typeface="Twentieth Century"/>
                <a:sym typeface="Twentieth Century"/>
              </a:defRPr>
            </a:lvl3pPr>
            <a:lvl4pPr marL="1828800" lvl="3" indent="-355600" algn="l">
              <a:lnSpc>
                <a:spcPct val="90000"/>
              </a:lnSpc>
              <a:spcBef>
                <a:spcPts val="800"/>
              </a:spcBef>
              <a:spcAft>
                <a:spcPts val="0"/>
              </a:spcAft>
              <a:buClr>
                <a:schemeClr val="dk1"/>
              </a:buClr>
              <a:buSzPts val="2000"/>
              <a:buChar char="•"/>
              <a:defRPr>
                <a:latin typeface="Twentieth Century"/>
                <a:ea typeface="Twentieth Century"/>
                <a:cs typeface="Twentieth Century"/>
                <a:sym typeface="Twentieth Century"/>
              </a:defRPr>
            </a:lvl4pPr>
            <a:lvl5pPr marL="2286000" lvl="4" indent="-355600" algn="l">
              <a:lnSpc>
                <a:spcPct val="90000"/>
              </a:lnSpc>
              <a:spcBef>
                <a:spcPts val="800"/>
              </a:spcBef>
              <a:spcAft>
                <a:spcPts val="0"/>
              </a:spcAft>
              <a:buClr>
                <a:schemeClr val="dk1"/>
              </a:buClr>
              <a:buSzPts val="2000"/>
              <a:buChar char="•"/>
              <a:defRPr>
                <a:latin typeface="Twentieth Century"/>
                <a:ea typeface="Twentieth Century"/>
                <a:cs typeface="Twentieth Century"/>
                <a:sym typeface="Twentieth Century"/>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4" name="Google Shape;84;p4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85" name="Google Shape;85;p4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86" name="Google Shape;86;p4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Rockwell"/>
                <a:ea typeface="Rockwell"/>
                <a:cs typeface="Rockwell"/>
                <a:sym typeface="Rockwell"/>
              </a:defRPr>
            </a:lvl1pPr>
            <a:lvl2pPr marL="0" marR="0" lvl="1" indent="0" algn="l" rtl="0">
              <a:spcBef>
                <a:spcPts val="0"/>
              </a:spcBef>
              <a:buNone/>
              <a:defRPr sz="1800">
                <a:solidFill>
                  <a:schemeClr val="dk1"/>
                </a:solidFill>
                <a:latin typeface="Rockwell"/>
                <a:ea typeface="Rockwell"/>
                <a:cs typeface="Rockwell"/>
                <a:sym typeface="Rockwell"/>
              </a:defRPr>
            </a:lvl2pPr>
            <a:lvl3pPr marL="0" marR="0" lvl="2" indent="0" algn="l" rtl="0">
              <a:spcBef>
                <a:spcPts val="0"/>
              </a:spcBef>
              <a:buNone/>
              <a:defRPr sz="1800">
                <a:solidFill>
                  <a:schemeClr val="dk1"/>
                </a:solidFill>
                <a:latin typeface="Rockwell"/>
                <a:ea typeface="Rockwell"/>
                <a:cs typeface="Rockwell"/>
                <a:sym typeface="Rockwell"/>
              </a:defRPr>
            </a:lvl3pPr>
            <a:lvl4pPr marL="0" marR="0" lvl="3" indent="0" algn="l" rtl="0">
              <a:spcBef>
                <a:spcPts val="0"/>
              </a:spcBef>
              <a:buNone/>
              <a:defRPr sz="1800">
                <a:solidFill>
                  <a:schemeClr val="dk1"/>
                </a:solidFill>
                <a:latin typeface="Rockwell"/>
                <a:ea typeface="Rockwell"/>
                <a:cs typeface="Rockwell"/>
                <a:sym typeface="Rockwell"/>
              </a:defRPr>
            </a:lvl4pPr>
            <a:lvl5pPr marL="0" marR="0" lvl="4" indent="0" algn="l" rtl="0">
              <a:spcBef>
                <a:spcPts val="0"/>
              </a:spcBef>
              <a:buNone/>
              <a:defRPr sz="1800">
                <a:solidFill>
                  <a:schemeClr val="dk1"/>
                </a:solidFill>
                <a:latin typeface="Rockwell"/>
                <a:ea typeface="Rockwell"/>
                <a:cs typeface="Rockwell"/>
                <a:sym typeface="Rockwell"/>
              </a:defRPr>
            </a:lvl5pPr>
            <a:lvl6pPr marL="0" marR="0" lvl="5" indent="0" algn="l" rtl="0">
              <a:spcBef>
                <a:spcPts val="0"/>
              </a:spcBef>
              <a:buNone/>
              <a:defRPr sz="1800">
                <a:solidFill>
                  <a:schemeClr val="dk1"/>
                </a:solidFill>
                <a:latin typeface="Rockwell"/>
                <a:ea typeface="Rockwell"/>
                <a:cs typeface="Rockwell"/>
                <a:sym typeface="Rockwell"/>
              </a:defRPr>
            </a:lvl6pPr>
            <a:lvl7pPr marL="0" marR="0" lvl="6" indent="0" algn="l" rtl="0">
              <a:spcBef>
                <a:spcPts val="0"/>
              </a:spcBef>
              <a:buNone/>
              <a:defRPr sz="1800">
                <a:solidFill>
                  <a:schemeClr val="dk1"/>
                </a:solidFill>
                <a:latin typeface="Rockwell"/>
                <a:ea typeface="Rockwell"/>
                <a:cs typeface="Rockwell"/>
                <a:sym typeface="Rockwell"/>
              </a:defRPr>
            </a:lvl7pPr>
            <a:lvl8pPr marL="0" marR="0" lvl="7" indent="0" algn="l" rtl="0">
              <a:spcBef>
                <a:spcPts val="0"/>
              </a:spcBef>
              <a:buNone/>
              <a:defRPr sz="1800">
                <a:solidFill>
                  <a:schemeClr val="dk1"/>
                </a:solidFill>
                <a:latin typeface="Rockwell"/>
                <a:ea typeface="Rockwell"/>
                <a:cs typeface="Rockwell"/>
                <a:sym typeface="Rockwell"/>
              </a:defRPr>
            </a:lvl8pPr>
            <a:lvl9pPr marL="0" marR="0" lvl="8" indent="0" algn="l" rtl="0">
              <a:spcBef>
                <a:spcPts val="0"/>
              </a:spcBef>
              <a:buNone/>
              <a:defRPr sz="1800">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3F3F3F"/>
                </a:solidFill>
                <a:effectLst/>
                <a:uLnTx/>
                <a:uFillTx/>
                <a:latin typeface="Rockwell"/>
                <a:sym typeface="Rockwel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3F3F3F"/>
              </a:solidFill>
              <a:effectLst/>
              <a:uLnTx/>
              <a:uFillTx/>
              <a:latin typeface="Rockwell"/>
              <a:sym typeface="Rockwell"/>
            </a:endParaRPr>
          </a:p>
        </p:txBody>
      </p:sp>
      <p:pic>
        <p:nvPicPr>
          <p:cNvPr id="87" name="Google Shape;87;p43"/>
          <p:cNvPicPr preferRelativeResize="0"/>
          <p:nvPr/>
        </p:nvPicPr>
        <p:blipFill rotWithShape="1">
          <a:blip r:embed="rId2">
            <a:alphaModFix/>
          </a:blip>
          <a:srcRect/>
          <a:stretch/>
        </p:blipFill>
        <p:spPr>
          <a:xfrm rot="-1102979">
            <a:off x="196396" y="237662"/>
            <a:ext cx="904995" cy="1054322"/>
          </a:xfrm>
          <a:prstGeom prst="rect">
            <a:avLst/>
          </a:prstGeom>
          <a:noFill/>
          <a:ln>
            <a:noFill/>
          </a:ln>
        </p:spPr>
      </p:pic>
    </p:spTree>
    <p:extLst>
      <p:ext uri="{BB962C8B-B14F-4D97-AF65-F5344CB8AC3E}">
        <p14:creationId xmlns:p14="http://schemas.microsoft.com/office/powerpoint/2010/main" val="9515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44"/>
          <p:cNvSpPr/>
          <p:nvPr/>
        </p:nvSpPr>
        <p:spPr>
          <a:xfrm rot="5400000">
            <a:off x="7562850" y="2228850"/>
            <a:ext cx="6858000" cy="2400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90" name="Google Shape;90;p44"/>
          <p:cNvSpPr/>
          <p:nvPr/>
        </p:nvSpPr>
        <p:spPr>
          <a:xfrm rot="5400000">
            <a:off x="6331230" y="3387909"/>
            <a:ext cx="6858000" cy="8218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91" name="Google Shape;91;p44"/>
          <p:cNvSpPr/>
          <p:nvPr/>
        </p:nvSpPr>
        <p:spPr>
          <a:xfrm rot="5400000">
            <a:off x="6251613" y="3387909"/>
            <a:ext cx="6858000" cy="8218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92" name="Google Shape;92;p44"/>
          <p:cNvSpPr txBox="1">
            <a:spLocks noGrp="1"/>
          </p:cNvSpPr>
          <p:nvPr>
            <p:ph type="title"/>
          </p:nvPr>
        </p:nvSpPr>
        <p:spPr>
          <a:xfrm rot="5400000">
            <a:off x="7644754" y="3604816"/>
            <a:ext cx="5486400" cy="10332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4"/>
          <p:cNvSpPr txBox="1">
            <a:spLocks noGrp="1"/>
          </p:cNvSpPr>
          <p:nvPr>
            <p:ph type="body" idx="1"/>
          </p:nvPr>
        </p:nvSpPr>
        <p:spPr>
          <a:xfrm rot="5400000">
            <a:off x="2540577" y="-559377"/>
            <a:ext cx="5486400" cy="797675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a:latin typeface="Twentieth Century"/>
                <a:ea typeface="Twentieth Century"/>
                <a:cs typeface="Twentieth Century"/>
                <a:sym typeface="Twentieth Century"/>
              </a:defRPr>
            </a:lvl1pPr>
            <a:lvl2pPr marL="914400" lvl="1" indent="-406400" algn="l">
              <a:lnSpc>
                <a:spcPct val="90000"/>
              </a:lnSpc>
              <a:spcBef>
                <a:spcPts val="1000"/>
              </a:spcBef>
              <a:spcAft>
                <a:spcPts val="0"/>
              </a:spcAft>
              <a:buClr>
                <a:schemeClr val="dk1"/>
              </a:buClr>
              <a:buSzPts val="2800"/>
              <a:buChar char="•"/>
              <a:defRPr>
                <a:latin typeface="Twentieth Century"/>
                <a:ea typeface="Twentieth Century"/>
                <a:cs typeface="Twentieth Century"/>
                <a:sym typeface="Twentieth Century"/>
              </a:defRPr>
            </a:lvl2pPr>
            <a:lvl3pPr marL="1371600" lvl="2" indent="-381000" algn="l">
              <a:lnSpc>
                <a:spcPct val="90000"/>
              </a:lnSpc>
              <a:spcBef>
                <a:spcPts val="800"/>
              </a:spcBef>
              <a:spcAft>
                <a:spcPts val="0"/>
              </a:spcAft>
              <a:buClr>
                <a:schemeClr val="dk1"/>
              </a:buClr>
              <a:buSzPts val="2400"/>
              <a:buChar char="•"/>
              <a:defRPr>
                <a:latin typeface="Twentieth Century"/>
                <a:ea typeface="Twentieth Century"/>
                <a:cs typeface="Twentieth Century"/>
                <a:sym typeface="Twentieth Century"/>
              </a:defRPr>
            </a:lvl3pPr>
            <a:lvl4pPr marL="1828800" lvl="3" indent="-355600" algn="l">
              <a:lnSpc>
                <a:spcPct val="90000"/>
              </a:lnSpc>
              <a:spcBef>
                <a:spcPts val="800"/>
              </a:spcBef>
              <a:spcAft>
                <a:spcPts val="0"/>
              </a:spcAft>
              <a:buClr>
                <a:schemeClr val="dk1"/>
              </a:buClr>
              <a:buSzPts val="2000"/>
              <a:buChar char="•"/>
              <a:defRPr>
                <a:latin typeface="Twentieth Century"/>
                <a:ea typeface="Twentieth Century"/>
                <a:cs typeface="Twentieth Century"/>
                <a:sym typeface="Twentieth Century"/>
              </a:defRPr>
            </a:lvl4pPr>
            <a:lvl5pPr marL="2286000" lvl="4" indent="-355600" algn="l">
              <a:lnSpc>
                <a:spcPct val="90000"/>
              </a:lnSpc>
              <a:spcBef>
                <a:spcPts val="800"/>
              </a:spcBef>
              <a:spcAft>
                <a:spcPts val="0"/>
              </a:spcAft>
              <a:buClr>
                <a:schemeClr val="dk1"/>
              </a:buClr>
              <a:buSzPts val="2000"/>
              <a:buChar char="•"/>
              <a:defRPr>
                <a:latin typeface="Twentieth Century"/>
                <a:ea typeface="Twentieth Century"/>
                <a:cs typeface="Twentieth Century"/>
                <a:sym typeface="Twentieth Century"/>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4" name="Google Shape;94;p4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sp>
        <p:nvSpPr>
          <p:cNvPr id="95" name="Google Shape;95;p4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3F3F3F"/>
              </a:solidFill>
              <a:effectLst/>
              <a:uLnTx/>
              <a:uFillTx/>
              <a:latin typeface="Rockwell"/>
              <a:sym typeface="Rockwell"/>
            </a:endParaRPr>
          </a:p>
        </p:txBody>
      </p:sp>
      <p:pic>
        <p:nvPicPr>
          <p:cNvPr id="96" name="Google Shape;96;p44"/>
          <p:cNvPicPr preferRelativeResize="0"/>
          <p:nvPr/>
        </p:nvPicPr>
        <p:blipFill rotWithShape="1">
          <a:blip r:embed="rId2">
            <a:alphaModFix/>
          </a:blip>
          <a:srcRect/>
          <a:stretch/>
        </p:blipFill>
        <p:spPr>
          <a:xfrm rot="3899781">
            <a:off x="10097457" y="158639"/>
            <a:ext cx="904995" cy="1054322"/>
          </a:xfrm>
          <a:prstGeom prst="rect">
            <a:avLst/>
          </a:prstGeom>
          <a:noFill/>
          <a:ln>
            <a:noFill/>
          </a:ln>
        </p:spPr>
      </p:pic>
    </p:spTree>
    <p:extLst>
      <p:ext uri="{BB962C8B-B14F-4D97-AF65-F5344CB8AC3E}">
        <p14:creationId xmlns:p14="http://schemas.microsoft.com/office/powerpoint/2010/main" val="2653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97"/>
        <p:cNvGrpSpPr/>
        <p:nvPr/>
      </p:nvGrpSpPr>
      <p:grpSpPr>
        <a:xfrm>
          <a:off x="0" y="0"/>
          <a:ext cx="0" cy="0"/>
          <a:chOff x="0" y="0"/>
          <a:chExt cx="0" cy="0"/>
        </a:xfrm>
      </p:grpSpPr>
      <p:sp>
        <p:nvSpPr>
          <p:cNvPr id="98" name="Google Shape;98;p45"/>
          <p:cNvSpPr/>
          <p:nvPr/>
        </p:nvSpPr>
        <p:spPr>
          <a:xfrm>
            <a:off x="1600199" y="2059146"/>
            <a:ext cx="7199696" cy="3886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99" name="Google Shape;99;p45"/>
          <p:cNvSpPr txBox="1">
            <a:spLocks noGrp="1"/>
          </p:cNvSpPr>
          <p:nvPr>
            <p:ph type="title"/>
          </p:nvPr>
        </p:nvSpPr>
        <p:spPr>
          <a:xfrm>
            <a:off x="1751777" y="2263913"/>
            <a:ext cx="6949440" cy="314339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Twentieth Century"/>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5"/>
          <p:cNvSpPr txBox="1">
            <a:spLocks noGrp="1"/>
          </p:cNvSpPr>
          <p:nvPr>
            <p:ph type="body" idx="1"/>
          </p:nvPr>
        </p:nvSpPr>
        <p:spPr>
          <a:xfrm>
            <a:off x="1751777" y="5381893"/>
            <a:ext cx="6949440" cy="4495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a:solidFill>
                  <a:schemeClr val="lt1"/>
                </a:solidFill>
              </a:defRPr>
            </a:lvl1pPr>
            <a:lvl2pPr marL="914400" lvl="1" indent="-228600" algn="l">
              <a:lnSpc>
                <a:spcPct val="90000"/>
              </a:lnSpc>
              <a:spcBef>
                <a:spcPts val="1000"/>
              </a:spcBef>
              <a:spcAft>
                <a:spcPts val="0"/>
              </a:spcAft>
              <a:buClr>
                <a:schemeClr val="dk1"/>
              </a:buClr>
              <a:buSzPts val="2000"/>
              <a:buNone/>
              <a:defRPr sz="20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101" name="Google Shape;101;p45"/>
          <p:cNvSpPr>
            <a:spLocks noGrp="1"/>
          </p:cNvSpPr>
          <p:nvPr>
            <p:ph type="pic" idx="2"/>
          </p:nvPr>
        </p:nvSpPr>
        <p:spPr>
          <a:xfrm>
            <a:off x="0" y="2058987"/>
            <a:ext cx="1470025" cy="3886359"/>
          </a:xfrm>
          <a:prstGeom prst="rect">
            <a:avLst/>
          </a:prstGeom>
          <a:noFill/>
          <a:ln>
            <a:noFill/>
          </a:ln>
        </p:spPr>
      </p:sp>
      <p:sp>
        <p:nvSpPr>
          <p:cNvPr id="102" name="Google Shape;102;p45"/>
          <p:cNvSpPr>
            <a:spLocks noGrp="1"/>
          </p:cNvSpPr>
          <p:nvPr>
            <p:ph type="pic" idx="3"/>
          </p:nvPr>
        </p:nvSpPr>
        <p:spPr>
          <a:xfrm>
            <a:off x="8930069" y="2058988"/>
            <a:ext cx="3261931" cy="3886358"/>
          </a:xfrm>
          <a:prstGeom prst="rect">
            <a:avLst/>
          </a:prstGeom>
          <a:noFill/>
          <a:ln>
            <a:noFill/>
          </a:ln>
        </p:spPr>
      </p:sp>
    </p:spTree>
    <p:extLst>
      <p:ext uri="{BB962C8B-B14F-4D97-AF65-F5344CB8AC3E}">
        <p14:creationId xmlns:p14="http://schemas.microsoft.com/office/powerpoint/2010/main" val="32932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lumMod val="7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b="0" dirty="0">
              <a:solidFill>
                <a:prstClr val="white"/>
              </a:solidFill>
            </a:endParaRPr>
          </a:p>
        </p:txBody>
      </p:sp>
      <p:sp>
        <p:nvSpPr>
          <p:cNvPr id="2" name="Title 1"/>
          <p:cNvSpPr>
            <a:spLocks noGrp="1"/>
          </p:cNvSpPr>
          <p:nvPr>
            <p:ph type="ctrTitle"/>
          </p:nvPr>
        </p:nvSpPr>
        <p:spPr>
          <a:xfrm>
            <a:off x="659169" y="2404534"/>
            <a:ext cx="7766936" cy="1646302"/>
          </a:xfrm>
        </p:spPr>
        <p:txBody>
          <a:bodyPr anchor="b">
            <a:noAutofit/>
          </a:bodyPr>
          <a:lstStyle>
            <a:lvl1pPr algn="r">
              <a:defRPr sz="4050">
                <a:solidFill>
                  <a:schemeClr val="accent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659169"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60" name="Rectangle 23"/>
          <p:cNvSpPr/>
          <p:nvPr/>
        </p:nvSpPr>
        <p:spPr>
          <a:xfrm>
            <a:off x="10681653" y="0"/>
            <a:ext cx="1508009" cy="68580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75000"/>
              <a:alpha val="39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p:cNvSpPr/>
          <p:nvPr/>
        </p:nvSpPr>
        <p:spPr>
          <a:xfrm>
            <a:off x="10407535" y="-8467"/>
            <a:ext cx="178446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2">
              <a:lumMod val="75000"/>
              <a:alpha val="49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p:cNvSpPr/>
          <p:nvPr/>
        </p:nvSpPr>
        <p:spPr>
          <a:xfrm>
            <a:off x="9676017" y="3048000"/>
            <a:ext cx="2515985" cy="3810000"/>
          </a:xfrm>
          <a:prstGeom prst="triangle">
            <a:avLst>
              <a:gd name="adj" fmla="val 100000"/>
            </a:avLst>
          </a:prstGeom>
          <a:solidFill>
            <a:schemeClr val="accent2">
              <a:lumMod val="50000"/>
              <a:alpha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7"/>
          <p:cNvSpPr/>
          <p:nvPr/>
        </p:nvSpPr>
        <p:spPr>
          <a:xfrm>
            <a:off x="9210503" y="0"/>
            <a:ext cx="29791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8"/>
          <p:cNvSpPr/>
          <p:nvPr/>
        </p:nvSpPr>
        <p:spPr>
          <a:xfrm>
            <a:off x="11239396" y="-8467"/>
            <a:ext cx="95026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lumMod val="5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9"/>
          <p:cNvSpPr/>
          <p:nvPr/>
        </p:nvSpPr>
        <p:spPr>
          <a:xfrm>
            <a:off x="11188931" y="-8467"/>
            <a:ext cx="100072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50000"/>
              <a:alpha val="54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p:cNvSpPr/>
          <p:nvPr/>
        </p:nvSpPr>
        <p:spPr>
          <a:xfrm>
            <a:off x="10851169" y="3589869"/>
            <a:ext cx="1338492" cy="3268133"/>
          </a:xfrm>
          <a:prstGeom prst="triangle">
            <a:avLst>
              <a:gd name="adj" fmla="val 100000"/>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p:cNvSpPr/>
          <p:nvPr userDrawn="1"/>
        </p:nvSpPr>
        <p:spPr>
          <a:xfrm rot="10800000" flipH="1">
            <a:off x="-1" y="-2"/>
            <a:ext cx="931025" cy="3424846"/>
          </a:xfrm>
          <a:prstGeom prst="triangle">
            <a:avLst>
              <a:gd name="adj" fmla="val 0"/>
            </a:avLst>
          </a:prstGeom>
          <a:solidFill>
            <a:srgbClr val="D4650A"/>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4408" y="6273996"/>
            <a:ext cx="1673632" cy="460249"/>
          </a:xfrm>
          <a:prstGeom prst="rect">
            <a:avLst/>
          </a:prstGeom>
        </p:spPr>
      </p:pic>
    </p:spTree>
    <p:extLst>
      <p:ext uri="{BB962C8B-B14F-4D97-AF65-F5344CB8AC3E}">
        <p14:creationId xmlns:p14="http://schemas.microsoft.com/office/powerpoint/2010/main" val="3597823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4408" y="6273996"/>
            <a:ext cx="1673632" cy="460249"/>
          </a:xfrm>
          <a:prstGeom prst="rect">
            <a:avLst/>
          </a:prstGeom>
        </p:spPr>
      </p:pic>
    </p:spTree>
    <p:extLst>
      <p:ext uri="{BB962C8B-B14F-4D97-AF65-F5344CB8AC3E}">
        <p14:creationId xmlns:p14="http://schemas.microsoft.com/office/powerpoint/2010/main" val="950436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7240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807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864AFC-16EC-419E-85AC-E5B3C1F1CE90}"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4135802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715173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592676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415465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10/28/21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545725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Tree>
    <p:extLst>
      <p:ext uri="{BB962C8B-B14F-4D97-AF65-F5344CB8AC3E}">
        <p14:creationId xmlns:p14="http://schemas.microsoft.com/office/powerpoint/2010/main" val="3876541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166597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b="0" dirty="0">
                <a:ln w="3175" cmpd="sng">
                  <a:noFill/>
                </a:ln>
                <a:solidFill>
                  <a:srgbClr val="5FCBEF">
                    <a:lumMod val="60000"/>
                    <a:lumOff val="40000"/>
                  </a:srgbClr>
                </a:solidFill>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b="0" dirty="0">
                <a:ln w="3175" cmpd="sng">
                  <a:noFill/>
                </a:ln>
                <a:solidFill>
                  <a:srgbClr val="5FCBEF">
                    <a:lumMod val="60000"/>
                    <a:lumOff val="40000"/>
                  </a:srgbClr>
                </a:solidFill>
                <a:latin typeface="Arial"/>
                <a:ea typeface="+mn-ea"/>
                <a:cs typeface="+mn-cs"/>
              </a:rPr>
              <a:t>”</a:t>
            </a:r>
          </a:p>
        </p:txBody>
      </p:sp>
    </p:spTree>
    <p:extLst>
      <p:ext uri="{BB962C8B-B14F-4D97-AF65-F5344CB8AC3E}">
        <p14:creationId xmlns:p14="http://schemas.microsoft.com/office/powerpoint/2010/main" val="9256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749229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b="0" dirty="0">
                <a:ln w="3175" cmpd="sng">
                  <a:noFill/>
                </a:ln>
                <a:solidFill>
                  <a:srgbClr val="5FCBEF">
                    <a:lumMod val="60000"/>
                    <a:lumOff val="40000"/>
                  </a:srgbClr>
                </a:solidFill>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b="0" dirty="0">
                <a:ln w="3175" cmpd="sng">
                  <a:noFill/>
                </a:ln>
                <a:solidFill>
                  <a:srgbClr val="5FCBEF">
                    <a:lumMod val="60000"/>
                    <a:lumOff val="40000"/>
                  </a:srgbClr>
                </a:solidFill>
                <a:latin typeface="Arial"/>
                <a:ea typeface="+mn-ea"/>
                <a:cs typeface="+mn-cs"/>
              </a:rPr>
              <a:t>”</a:t>
            </a:r>
          </a:p>
        </p:txBody>
      </p:sp>
    </p:spTree>
    <p:extLst>
      <p:ext uri="{BB962C8B-B14F-4D97-AF65-F5344CB8AC3E}">
        <p14:creationId xmlns:p14="http://schemas.microsoft.com/office/powerpoint/2010/main" val="1184254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75219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864AFC-16EC-419E-85AC-E5B3C1F1CE90}" type="datetimeFigureOut">
              <a:rPr lang="en-US" smtClean="0"/>
              <a:t>10/28/21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3368103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870573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672486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a:prstGeom prst="rect">
            <a:avLst/>
          </a:prstGeom>
        </p:spPr>
        <p:txBody>
          <a:bodyPr vert="horz" anchor="ctr"/>
          <a:lstStyle>
            <a:lvl1pPr>
              <a:defRPr>
                <a:solidFill>
                  <a:schemeClr val="bg1"/>
                </a:solidFill>
              </a:defRPr>
            </a:lvl1pPr>
          </a:lstStyle>
          <a:p>
            <a:endParaRPr lang="en-US" dirty="0"/>
          </a:p>
        </p:txBody>
      </p:sp>
      <p:sp>
        <p:nvSpPr>
          <p:cNvPr id="3" name="Content Placeholder 2"/>
          <p:cNvSpPr>
            <a:spLocks noGrp="1"/>
          </p:cNvSpPr>
          <p:nvPr>
            <p:ph idx="1"/>
          </p:nvPr>
        </p:nvSpPr>
        <p:spPr>
          <a:xfrm>
            <a:off x="953477" y="1755649"/>
            <a:ext cx="10566400" cy="4340352"/>
          </a:xfrm>
          <a:prstGeom prst="rect">
            <a:avLst/>
          </a:prstGeom>
        </p:spPr>
        <p:txBody>
          <a:bodyPr vert="horz"/>
          <a:lstStyle>
            <a:lvl1pPr>
              <a:buClr>
                <a:schemeClr val="tx2"/>
              </a:buClr>
              <a:buFont typeface="Wingdings" charset="2"/>
              <a:buChar char="§"/>
              <a:defRPr sz="1950"/>
            </a:lvl1pPr>
            <a:lvl2pPr>
              <a:buClr>
                <a:schemeClr val="accent2"/>
              </a:buClr>
              <a:buFont typeface="Wingdings" charset="2"/>
              <a:buChar char="§"/>
              <a:defRPr sz="1800"/>
            </a:lvl2pPr>
            <a:lvl3pPr>
              <a:buFont typeface="Wingdings" charset="2"/>
              <a:buChar char="§"/>
              <a:defRPr sz="1650"/>
            </a:lvl3pPr>
            <a:lvl4pPr>
              <a:buFont typeface="Wingdings" charset="2"/>
              <a:buChar char="§"/>
              <a:defRPr/>
            </a:lvl4pPr>
            <a:lvl5pPr>
              <a:buFont typeface="Wingdings" charset="2"/>
              <a:buChar cha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79814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280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0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864AFC-16EC-419E-85AC-E5B3C1F1CE90}" type="datetimeFigureOut">
              <a:rPr lang="en-US" smtClean="0"/>
              <a:t>10/28/21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302461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864AFC-16EC-419E-85AC-E5B3C1F1CE90}" type="datetimeFigureOut">
              <a:rPr lang="en-US" smtClean="0"/>
              <a:t>10/28/21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373725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64AFC-16EC-419E-85AC-E5B3C1F1CE90}" type="datetimeFigureOut">
              <a:rPr lang="en-US" smtClean="0"/>
              <a:t>10/28/21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395330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864AFC-16EC-419E-85AC-E5B3C1F1CE90}" type="datetimeFigureOut">
              <a:rPr lang="en-US" smtClean="0"/>
              <a:t>10/28/21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249567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864AFC-16EC-419E-85AC-E5B3C1F1CE90}" type="datetimeFigureOut">
              <a:rPr lang="en-US" smtClean="0"/>
              <a:t>10/28/21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6F81A-0F72-4D33-ABF0-1E608AD20235}" type="slidenum">
              <a:rPr lang="en-US" smtClean="0"/>
              <a:t>‹#›</a:t>
            </a:fld>
            <a:endParaRPr lang="en-US"/>
          </a:p>
        </p:txBody>
      </p:sp>
    </p:spTree>
    <p:extLst>
      <p:ext uri="{BB962C8B-B14F-4D97-AF65-F5344CB8AC3E}">
        <p14:creationId xmlns:p14="http://schemas.microsoft.com/office/powerpoint/2010/main" val="385205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2.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64AFC-16EC-419E-85AC-E5B3C1F1CE90}" type="datetimeFigureOut">
              <a:rPr lang="en-US" smtClean="0"/>
              <a:t>10/28/21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6F81A-0F72-4D33-ABF0-1E608AD20235}" type="slidenum">
              <a:rPr lang="en-US" smtClean="0"/>
              <a:t>‹#›</a:t>
            </a:fld>
            <a:endParaRPr lang="en-US"/>
          </a:p>
        </p:txBody>
      </p:sp>
    </p:spTree>
    <p:extLst>
      <p:ext uri="{BB962C8B-B14F-4D97-AF65-F5344CB8AC3E}">
        <p14:creationId xmlns:p14="http://schemas.microsoft.com/office/powerpoint/2010/main" val="3614214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31"/>
          <p:cNvSpPr/>
          <p:nvPr/>
        </p:nvSpPr>
        <p:spPr>
          <a:xfrm>
            <a:off x="0" y="0"/>
            <a:ext cx="12192000"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11" name="Google Shape;11;p31"/>
          <p:cNvSpPr/>
          <p:nvPr/>
        </p:nvSpPr>
        <p:spPr>
          <a:xfrm>
            <a:off x="0" y="1371600"/>
            <a:ext cx="12192000" cy="8218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12" name="Google Shape;12;p31"/>
          <p:cNvSpPr/>
          <p:nvPr/>
        </p:nvSpPr>
        <p:spPr>
          <a:xfrm>
            <a:off x="0" y="1443006"/>
            <a:ext cx="12192000" cy="8218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13" name="Google Shape;13;p31"/>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3200"/>
              <a:buFont typeface="Twentieth Century"/>
              <a:buNone/>
              <a:defRPr sz="320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31"/>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L="914400" marR="0" lvl="1"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2pPr>
            <a:lvl3pPr marL="1371600" marR="0" lvl="2"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3pPr>
            <a:lvl4pPr marL="1828800" marR="0" lvl="3" indent="-355600" algn="l" rtl="0">
              <a:lnSpc>
                <a:spcPct val="90000"/>
              </a:lnSpc>
              <a:spcBef>
                <a:spcPts val="8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4pPr>
            <a:lvl5pPr marL="2286000" marR="0" lvl="4" indent="-355600" algn="l" rtl="0">
              <a:lnSpc>
                <a:spcPct val="90000"/>
              </a:lnSpc>
              <a:spcBef>
                <a:spcPts val="8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Rockwell"/>
                <a:ea typeface="Rockwell"/>
                <a:cs typeface="Rockwell"/>
                <a:sym typeface="Rockwell"/>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Rockwell"/>
                <a:ea typeface="Rockwell"/>
                <a:cs typeface="Rockwell"/>
                <a:sym typeface="Rockwell"/>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Rockwell"/>
                <a:ea typeface="Rockwell"/>
                <a:cs typeface="Rockwell"/>
                <a:sym typeface="Rockwell"/>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37227247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B61BEF0D-F0BB-DE4B-95CE-6DB70DBA9567}" type="datetimeFigureOut">
              <a:rPr lang="en-US" smtClean="0">
                <a:solidFill>
                  <a:prstClr val="black">
                    <a:tint val="75000"/>
                  </a:prstClr>
                </a:solidFill>
              </a:rPr>
              <a:pPr defTabSz="342900"/>
              <a:t>10/28/21</a:t>
            </a:fld>
            <a:endParaRPr lang="en-US" dirty="0">
              <a:solidFill>
                <a:prstClr val="black">
                  <a:tint val="75000"/>
                </a:prstClr>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pPr defTabSz="342900"/>
            <a:fld id="{D57F1E4F-1CFF-5643-939E-217C01CDF565}" type="slidenum">
              <a:rPr lang="en-US" smtClean="0">
                <a:solidFill>
                  <a:srgbClr val="5FCBEF"/>
                </a:solidFill>
              </a:rPr>
              <a:pPr defTabSz="342900"/>
              <a:t>‹#›</a:t>
            </a:fld>
            <a:endParaRPr lang="en-US" dirty="0">
              <a:solidFill>
                <a:srgbClr val="5FCBEF"/>
              </a:solidFill>
            </a:endParaRPr>
          </a:p>
        </p:txBody>
      </p:sp>
      <p:sp>
        <p:nvSpPr>
          <p:cNvPr id="30" name="Rectangle 23"/>
          <p:cNvSpPr/>
          <p:nvPr userDrawn="1"/>
        </p:nvSpPr>
        <p:spPr>
          <a:xfrm>
            <a:off x="10681653" y="0"/>
            <a:ext cx="1508009" cy="68580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75000"/>
              <a:alpha val="39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p:cNvSpPr/>
          <p:nvPr userDrawn="1"/>
        </p:nvSpPr>
        <p:spPr>
          <a:xfrm>
            <a:off x="10407535" y="-8467"/>
            <a:ext cx="178446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2">
              <a:lumMod val="75000"/>
              <a:alpha val="49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p:cNvSpPr/>
          <p:nvPr userDrawn="1"/>
        </p:nvSpPr>
        <p:spPr>
          <a:xfrm>
            <a:off x="9676017" y="3048000"/>
            <a:ext cx="2515985" cy="3810000"/>
          </a:xfrm>
          <a:prstGeom prst="triangle">
            <a:avLst>
              <a:gd name="adj" fmla="val 100000"/>
            </a:avLst>
          </a:prstGeom>
          <a:solidFill>
            <a:schemeClr val="accent2">
              <a:lumMod val="50000"/>
              <a:alpha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p:cNvSpPr/>
          <p:nvPr userDrawn="1"/>
        </p:nvSpPr>
        <p:spPr>
          <a:xfrm>
            <a:off x="9210503" y="0"/>
            <a:ext cx="29791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p:cNvSpPr/>
          <p:nvPr userDrawn="1"/>
        </p:nvSpPr>
        <p:spPr>
          <a:xfrm>
            <a:off x="11239396" y="-8467"/>
            <a:ext cx="95026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lumMod val="5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p:cNvSpPr/>
          <p:nvPr userDrawn="1"/>
        </p:nvSpPr>
        <p:spPr>
          <a:xfrm>
            <a:off x="11188931" y="-8467"/>
            <a:ext cx="100072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50000"/>
              <a:alpha val="54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p:cNvSpPr/>
          <p:nvPr userDrawn="1"/>
        </p:nvSpPr>
        <p:spPr>
          <a:xfrm>
            <a:off x="10851169" y="3589869"/>
            <a:ext cx="1338492" cy="3268133"/>
          </a:xfrm>
          <a:prstGeom prst="triangle">
            <a:avLst>
              <a:gd name="adj" fmla="val 100000"/>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userDrawn="1"/>
        </p:nvSpPr>
        <p:spPr>
          <a:xfrm rot="10800000" flipH="1" flipV="1">
            <a:off x="1" y="3441470"/>
            <a:ext cx="615143" cy="3416531"/>
          </a:xfrm>
          <a:prstGeom prst="triangle">
            <a:avLst>
              <a:gd name="adj" fmla="val 0"/>
            </a:avLst>
          </a:prstGeom>
          <a:solidFill>
            <a:srgbClr val="D4650A"/>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324408" y="6273996"/>
            <a:ext cx="1673632" cy="460249"/>
          </a:xfrm>
          <a:prstGeom prst="rect">
            <a:avLst/>
          </a:prstGeom>
        </p:spPr>
      </p:pic>
    </p:spTree>
    <p:extLst>
      <p:ext uri="{BB962C8B-B14F-4D97-AF65-F5344CB8AC3E}">
        <p14:creationId xmlns:p14="http://schemas.microsoft.com/office/powerpoint/2010/main" val="1624845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Lst>
  <p:txStyles>
    <p:titleStyle>
      <a:lvl1pPr algn="l" defTabSz="342900" rtl="0" eaLnBrk="1" latinLnBrk="0" hangingPunct="1">
        <a:spcBef>
          <a:spcPct val="0"/>
        </a:spcBef>
        <a:buNone/>
        <a:defRPr sz="2700" kern="1200">
          <a:solidFill>
            <a:schemeClr val="accent2">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D4650A"/>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rgbClr val="D4650A"/>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rgbClr val="D4650A"/>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rgbClr val="D4650A"/>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rgbClr val="D4650A"/>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futuresnw.org/scholarships-fafsawafsa"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portal.wsac.wa.gov/a/aid-calculato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gcc02.safelinks.protection.outlook.com/?url=https://wsac.wa.gov/WASFA&amp;data=04|01|ChristinaW@wsac.wa.gov|3a1ad8794c364a63ee7d08d93d935756|11d0e217264e400a8ba057dcc127d72d|0|0|637608525305575262|Unknown|TWFpbGZsb3d8eyJWIjoiMC4wLjAwMDAiLCJQIjoiV2luMzIiLCJBTiI6Ik1haWwiLCJXVCI6Mn0%3D|1000&amp;sdata=rvFQPh7nH8yPF%2BxYAPEgFwJ2rfDluYMdRYNzr74jnRM%3D&amp;reserved=0"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adysetgrad.wa.gov/WASFAelig"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fsaid.ed.gov/npas/index.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www.wcan.org/college-knowledg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hyperlink" Target="https://wsac.wa.gov/12th-year-campaign" TargetMode="Externa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hyperlink" Target="https://www.futuresnw.org/resources-1"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hyperlink" Target="https://www.futuresnw.org/scholarships-fafsawafsa"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s://www.futuresnw.org/events"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docs.google.com/document/d/1oELovlvqYmCD7NY0nDw7A_b1Bbeoj4-M7VNBDaQfxoI/edi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anneliese.vance-sherman@esd.wa.gov" TargetMode="External"/><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06" t="13309" b="2876"/>
          <a:stretch/>
        </p:blipFill>
        <p:spPr>
          <a:xfrm>
            <a:off x="0" y="0"/>
            <a:ext cx="12192000" cy="6858000"/>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279" y="829340"/>
            <a:ext cx="6414317" cy="3083440"/>
          </a:xfrm>
          <a:prstGeom prst="rect">
            <a:avLst/>
          </a:prstGeom>
        </p:spPr>
      </p:pic>
    </p:spTree>
    <p:extLst>
      <p:ext uri="{BB962C8B-B14F-4D97-AF65-F5344CB8AC3E}">
        <p14:creationId xmlns:p14="http://schemas.microsoft.com/office/powerpoint/2010/main" val="1631835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What Will I Learn Today?</a:t>
            </a:r>
            <a:endParaRPr/>
          </a:p>
        </p:txBody>
      </p:sp>
      <p:grpSp>
        <p:nvGrpSpPr>
          <p:cNvPr id="128" name="Google Shape;128;p3"/>
          <p:cNvGrpSpPr/>
          <p:nvPr/>
        </p:nvGrpSpPr>
        <p:grpSpPr>
          <a:xfrm>
            <a:off x="1295400" y="1853018"/>
            <a:ext cx="9601200" cy="4725629"/>
            <a:chOff x="0" y="24218"/>
            <a:chExt cx="9601200" cy="4725629"/>
          </a:xfrm>
        </p:grpSpPr>
        <p:sp>
          <p:nvSpPr>
            <p:cNvPr id="129" name="Google Shape;129;p3"/>
            <p:cNvSpPr/>
            <p:nvPr/>
          </p:nvSpPr>
          <p:spPr>
            <a:xfrm>
              <a:off x="0" y="363065"/>
              <a:ext cx="9601200" cy="428400"/>
            </a:xfrm>
            <a:prstGeom prst="rect">
              <a:avLst/>
            </a:prstGeom>
            <a:solidFill>
              <a:schemeClr val="lt1">
                <a:alpha val="89803"/>
              </a:schemeClr>
            </a:solidFill>
            <a:ln w="12700" cap="flat" cmpd="sng">
              <a:solidFill>
                <a:srgbClr val="15447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7088" y="24218"/>
              <a:ext cx="9141758" cy="589767"/>
            </a:xfrm>
            <a:prstGeom prst="roundRect">
              <a:avLst>
                <a:gd name="adj" fmla="val 16667"/>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txBox="1"/>
            <p:nvPr/>
          </p:nvSpPr>
          <p:spPr>
            <a:xfrm>
              <a:off x="485878" y="53008"/>
              <a:ext cx="9084178" cy="532187"/>
            </a:xfrm>
            <a:prstGeom prst="rect">
              <a:avLst/>
            </a:prstGeom>
            <a:noFill/>
            <a:ln>
              <a:noFill/>
            </a:ln>
          </p:spPr>
          <p:txBody>
            <a:bodyPr spcFirstLastPara="1" wrap="square" lIns="254025" tIns="0" rIns="254025"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What is Financial Aid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0" y="1134185"/>
              <a:ext cx="9601200" cy="428400"/>
            </a:xfrm>
            <a:prstGeom prst="rect">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35852" y="866032"/>
              <a:ext cx="9141758" cy="50184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txBox="1"/>
            <p:nvPr/>
          </p:nvSpPr>
          <p:spPr>
            <a:xfrm>
              <a:off x="460350" y="890530"/>
              <a:ext cx="9092762" cy="452844"/>
            </a:xfrm>
            <a:prstGeom prst="rect">
              <a:avLst/>
            </a:prstGeom>
            <a:noFill/>
            <a:ln>
              <a:noFill/>
            </a:ln>
          </p:spPr>
          <p:txBody>
            <a:bodyPr spcFirstLastPara="1" wrap="square" lIns="254025" tIns="0" rIns="254025"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Types of Financial Aid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0" y="1905305"/>
              <a:ext cx="9601200" cy="428400"/>
            </a:xfrm>
            <a:prstGeom prst="rect">
              <a:avLst/>
            </a:prstGeom>
            <a:solidFill>
              <a:schemeClr val="lt1">
                <a:alpha val="89803"/>
              </a:schemeClr>
            </a:solidFill>
            <a:ln w="12700" cap="flat" cmpd="sng">
              <a:solidFill>
                <a:srgbClr val="75787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57088" y="1654385"/>
              <a:ext cx="9141758" cy="501840"/>
            </a:xfrm>
            <a:prstGeom prst="roundRect">
              <a:avLst>
                <a:gd name="adj" fmla="val 16667"/>
              </a:avLst>
            </a:prstGeom>
            <a:solidFill>
              <a:srgbClr val="7578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txBox="1"/>
            <p:nvPr/>
          </p:nvSpPr>
          <p:spPr>
            <a:xfrm>
              <a:off x="481586" y="1678883"/>
              <a:ext cx="9092762" cy="452844"/>
            </a:xfrm>
            <a:prstGeom prst="rect">
              <a:avLst/>
            </a:prstGeom>
            <a:noFill/>
            <a:ln>
              <a:noFill/>
            </a:ln>
          </p:spPr>
          <p:txBody>
            <a:bodyPr spcFirstLastPara="1" wrap="square" lIns="254025" tIns="0" rIns="254025"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When You Should Apply for Financial Aid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0" y="2779207"/>
              <a:ext cx="9601200" cy="428400"/>
            </a:xfrm>
            <a:prstGeom prst="rect">
              <a:avLst/>
            </a:prstGeom>
            <a:solidFill>
              <a:schemeClr val="lt1">
                <a:alpha val="89803"/>
              </a:schemeClr>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57088" y="2425505"/>
              <a:ext cx="9141758" cy="604621"/>
            </a:xfrm>
            <a:prstGeom prst="roundRect">
              <a:avLst>
                <a:gd name="adj" fmla="val 16667"/>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txBox="1"/>
            <p:nvPr/>
          </p:nvSpPr>
          <p:spPr>
            <a:xfrm>
              <a:off x="486603" y="2455020"/>
              <a:ext cx="9082728" cy="545591"/>
            </a:xfrm>
            <a:prstGeom prst="rect">
              <a:avLst/>
            </a:prstGeom>
            <a:noFill/>
            <a:ln>
              <a:noFill/>
            </a:ln>
          </p:spPr>
          <p:txBody>
            <a:bodyPr spcFirstLastPara="1" wrap="square" lIns="254025" tIns="0" rIns="254025"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How to Apply for Financial Aid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0" y="3550327"/>
              <a:ext cx="9601200" cy="428400"/>
            </a:xfrm>
            <a:prstGeom prst="rect">
              <a:avLst/>
            </a:prstGeom>
            <a:solidFill>
              <a:schemeClr val="lt1">
                <a:alpha val="89803"/>
              </a:schemeClr>
            </a:solidFill>
            <a:ln w="12700" cap="flat" cmpd="sng">
              <a:solidFill>
                <a:srgbClr val="5FB7C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7088" y="3299407"/>
              <a:ext cx="9141758" cy="501840"/>
            </a:xfrm>
            <a:prstGeom prst="roundRect">
              <a:avLst>
                <a:gd name="adj" fmla="val 16667"/>
              </a:avLst>
            </a:prstGeom>
            <a:solidFill>
              <a:srgbClr val="5FB7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txBox="1"/>
            <p:nvPr/>
          </p:nvSpPr>
          <p:spPr>
            <a:xfrm>
              <a:off x="481586" y="3323905"/>
              <a:ext cx="9092762" cy="452844"/>
            </a:xfrm>
            <a:prstGeom prst="rect">
              <a:avLst/>
            </a:prstGeom>
            <a:noFill/>
            <a:ln>
              <a:noFill/>
            </a:ln>
          </p:spPr>
          <p:txBody>
            <a:bodyPr spcFirstLastPara="1" wrap="square" lIns="254025" tIns="0" rIns="254025"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Scholarships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0" y="4321447"/>
              <a:ext cx="9601200" cy="428400"/>
            </a:xfrm>
            <a:prstGeom prst="rect">
              <a:avLst/>
            </a:prstGeom>
            <a:solidFill>
              <a:schemeClr val="lt1">
                <a:alpha val="89803"/>
              </a:schemeClr>
            </a:solidFill>
            <a:ln w="12700" cap="flat" cmpd="sng">
              <a:solidFill>
                <a:srgbClr val="15447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7088" y="4070527"/>
              <a:ext cx="9141758" cy="501840"/>
            </a:xfrm>
            <a:prstGeom prst="roundRect">
              <a:avLst>
                <a:gd name="adj" fmla="val 16667"/>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txBox="1"/>
            <p:nvPr/>
          </p:nvSpPr>
          <p:spPr>
            <a:xfrm>
              <a:off x="481586" y="4095025"/>
              <a:ext cx="9092762" cy="452844"/>
            </a:xfrm>
            <a:prstGeom prst="rect">
              <a:avLst/>
            </a:prstGeom>
            <a:noFill/>
            <a:ln>
              <a:noFill/>
            </a:ln>
          </p:spPr>
          <p:txBody>
            <a:bodyPr spcFirstLastPara="1" wrap="square" lIns="254025" tIns="0" rIns="254025"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Help and Resources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239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What is Financial Aid?</a:t>
            </a:r>
            <a:endParaRPr/>
          </a:p>
        </p:txBody>
      </p:sp>
      <p:sp>
        <p:nvSpPr>
          <p:cNvPr id="153" name="Google Shape;153;p4"/>
          <p:cNvSpPr txBox="1">
            <a:spLocks noGrp="1"/>
          </p:cNvSpPr>
          <p:nvPr>
            <p:ph type="body" idx="1"/>
          </p:nvPr>
        </p:nvSpPr>
        <p:spPr>
          <a:xfrm>
            <a:off x="2997592" y="2276369"/>
            <a:ext cx="6196815" cy="3419582"/>
          </a:xfrm>
          <a:prstGeom prst="rect">
            <a:avLst/>
          </a:prstGeom>
          <a:solidFill>
            <a:schemeClr val="accent2"/>
          </a:solidFill>
          <a:ln w="57150" cap="flat" cmpd="sng">
            <a:solidFill>
              <a:schemeClr val="accent2"/>
            </a:solidFill>
            <a:prstDash val="solid"/>
            <a:miter lim="800000"/>
            <a:headEnd type="none" w="sm" len="sm"/>
            <a:tailEnd type="none" w="sm" len="sm"/>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ts val="4400"/>
              <a:buNone/>
            </a:pPr>
            <a:r>
              <a:rPr lang="en-US" sz="4400">
                <a:solidFill>
                  <a:schemeClr val="lt1"/>
                </a:solidFill>
                <a:latin typeface="Twentieth Century"/>
                <a:ea typeface="Twentieth Century"/>
                <a:cs typeface="Twentieth Century"/>
                <a:sym typeface="Twentieth Century"/>
              </a:rPr>
              <a:t>Financial aid is money to help pay for college or career school. Grants, work-study, loans, and scholarships help make college affordable.</a:t>
            </a:r>
            <a:endParaRPr/>
          </a:p>
        </p:txBody>
      </p:sp>
    </p:spTree>
    <p:extLst>
      <p:ext uri="{BB962C8B-B14F-4D97-AF65-F5344CB8AC3E}">
        <p14:creationId xmlns:p14="http://schemas.microsoft.com/office/powerpoint/2010/main" val="194550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
          <p:cNvPicPr preferRelativeResize="0"/>
          <p:nvPr/>
        </p:nvPicPr>
        <p:blipFill rotWithShape="1">
          <a:blip r:embed="rId3">
            <a:alphaModFix/>
          </a:blip>
          <a:srcRect l="2351" t="4925" r="2942" b="1949"/>
          <a:stretch/>
        </p:blipFill>
        <p:spPr>
          <a:xfrm rot="397931" flipH="1">
            <a:off x="304748" y="1823514"/>
            <a:ext cx="2189617" cy="1992067"/>
          </a:xfrm>
          <a:prstGeom prst="rect">
            <a:avLst/>
          </a:prstGeom>
          <a:noFill/>
          <a:ln>
            <a:noFill/>
          </a:ln>
        </p:spPr>
      </p:pic>
      <p:sp>
        <p:nvSpPr>
          <p:cNvPr id="160" name="Google Shape;160;p5"/>
          <p:cNvSpPr txBox="1">
            <a:spLocks noGrp="1"/>
          </p:cNvSpPr>
          <p:nvPr>
            <p:ph type="title"/>
          </p:nvPr>
        </p:nvSpPr>
        <p:spPr>
          <a:xfrm>
            <a:off x="1295400" y="255134"/>
            <a:ext cx="9479692" cy="10368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800"/>
              <a:buFont typeface="Twentieth Century"/>
              <a:buNone/>
            </a:pPr>
            <a:br>
              <a:rPr lang="en-US" sz="4800"/>
            </a:br>
            <a:r>
              <a:rPr lang="en-US" sz="4400"/>
              <a:t>Financial Aid Is An Umbrella </a:t>
            </a:r>
            <a:endParaRPr sz="4800"/>
          </a:p>
        </p:txBody>
      </p:sp>
      <p:grpSp>
        <p:nvGrpSpPr>
          <p:cNvPr id="161" name="Google Shape;161;p5"/>
          <p:cNvGrpSpPr/>
          <p:nvPr/>
        </p:nvGrpSpPr>
        <p:grpSpPr>
          <a:xfrm>
            <a:off x="692537" y="3098739"/>
            <a:ext cx="10685416" cy="2797200"/>
            <a:chOff x="0" y="13777"/>
            <a:chExt cx="10685416" cy="2797200"/>
          </a:xfrm>
        </p:grpSpPr>
        <p:sp>
          <p:nvSpPr>
            <p:cNvPr id="162" name="Google Shape;162;p5"/>
            <p:cNvSpPr/>
            <p:nvPr/>
          </p:nvSpPr>
          <p:spPr>
            <a:xfrm>
              <a:off x="0" y="13777"/>
              <a:ext cx="2671354" cy="554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5"/>
            <p:cNvSpPr txBox="1"/>
            <p:nvPr/>
          </p:nvSpPr>
          <p:spPr>
            <a:xfrm>
              <a:off x="0" y="13777"/>
              <a:ext cx="2671354" cy="554400"/>
            </a:xfrm>
            <a:prstGeom prst="rect">
              <a:avLst/>
            </a:prstGeom>
            <a:noFill/>
            <a:ln>
              <a:noFill/>
            </a:ln>
          </p:spPr>
          <p:txBody>
            <a:bodyPr spcFirstLastPara="1" wrap="square" lIns="199125" tIns="71100" rIns="199125" bIns="711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2800"/>
                <a:buFont typeface="Twentieth Century"/>
                <a:buNone/>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Grants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5"/>
            <p:cNvSpPr/>
            <p:nvPr/>
          </p:nvSpPr>
          <p:spPr>
            <a:xfrm>
              <a:off x="2671354" y="13777"/>
              <a:ext cx="534270" cy="554400"/>
            </a:xfrm>
            <a:prstGeom prst="leftBrace">
              <a:avLst>
                <a:gd name="adj1" fmla="val 35000"/>
                <a:gd name="adj2" fmla="val 50000"/>
              </a:avLst>
            </a:prstGeom>
            <a:noFill/>
            <a:ln w="12700" cap="flat" cmpd="sng">
              <a:solidFill>
                <a:srgbClr val="C6892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5"/>
            <p:cNvSpPr/>
            <p:nvPr/>
          </p:nvSpPr>
          <p:spPr>
            <a:xfrm>
              <a:off x="3419333" y="13777"/>
              <a:ext cx="7266083" cy="554400"/>
            </a:xfrm>
            <a:prstGeom prst="rect">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5"/>
            <p:cNvSpPr txBox="1"/>
            <p:nvPr/>
          </p:nvSpPr>
          <p:spPr>
            <a:xfrm>
              <a:off x="3419333" y="13777"/>
              <a:ext cx="7266083" cy="554400"/>
            </a:xfrm>
            <a:prstGeom prst="rect">
              <a:avLst/>
            </a:prstGeom>
            <a:noFill/>
            <a:ln>
              <a:noFill/>
            </a:ln>
          </p:spPr>
          <p:txBody>
            <a:bodyPr spcFirstLastPara="1" wrap="square" lIns="91425" tIns="91425" rIns="91425" bIns="91425" anchor="ctr" anchorCtr="0">
              <a:noAutofit/>
            </a:bodyPr>
            <a:lstStyle/>
            <a:p>
              <a:pPr marL="228600" marR="0" lvl="1" indent="-228600" algn="l" defTabSz="914400" rtl="0" eaLnBrk="1" fontAlgn="auto" latinLnBrk="0" hangingPunct="1">
                <a:lnSpc>
                  <a:spcPct val="90000"/>
                </a:lnSpc>
                <a:spcBef>
                  <a:spcPts val="0"/>
                </a:spcBef>
                <a:spcAft>
                  <a:spcPts val="0"/>
                </a:spcAft>
                <a:buClr>
                  <a:srgbClr val="FFFFFF"/>
                </a:buClr>
                <a:buSzPts val="2400"/>
                <a:buFont typeface="Twentieth Century"/>
                <a:buChar char="•"/>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Income-based, federal, state and institutional.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5"/>
            <p:cNvSpPr/>
            <p:nvPr/>
          </p:nvSpPr>
          <p:spPr>
            <a:xfrm>
              <a:off x="0" y="790252"/>
              <a:ext cx="2671354" cy="554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5"/>
            <p:cNvSpPr txBox="1"/>
            <p:nvPr/>
          </p:nvSpPr>
          <p:spPr>
            <a:xfrm>
              <a:off x="0" y="790252"/>
              <a:ext cx="2671354" cy="554400"/>
            </a:xfrm>
            <a:prstGeom prst="rect">
              <a:avLst/>
            </a:prstGeom>
            <a:noFill/>
            <a:ln>
              <a:noFill/>
            </a:ln>
          </p:spPr>
          <p:txBody>
            <a:bodyPr spcFirstLastPara="1" wrap="square" lIns="199125" tIns="71100" rIns="199125" bIns="711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2800"/>
                <a:buFont typeface="Twentieth Century"/>
                <a:buNone/>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Scholarships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5"/>
            <p:cNvSpPr/>
            <p:nvPr/>
          </p:nvSpPr>
          <p:spPr>
            <a:xfrm>
              <a:off x="2671354" y="668977"/>
              <a:ext cx="534270" cy="796950"/>
            </a:xfrm>
            <a:prstGeom prst="leftBrace">
              <a:avLst>
                <a:gd name="adj1" fmla="val 35000"/>
                <a:gd name="adj2" fmla="val 50000"/>
              </a:avLst>
            </a:prstGeom>
            <a:noFill/>
            <a:ln w="12700" cap="flat" cmpd="sng">
              <a:solidFill>
                <a:srgbClr val="C6892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5"/>
            <p:cNvSpPr/>
            <p:nvPr/>
          </p:nvSpPr>
          <p:spPr>
            <a:xfrm>
              <a:off x="3419333" y="668977"/>
              <a:ext cx="7266083" cy="79695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5"/>
            <p:cNvSpPr txBox="1"/>
            <p:nvPr/>
          </p:nvSpPr>
          <p:spPr>
            <a:xfrm>
              <a:off x="3419333" y="668977"/>
              <a:ext cx="7266083" cy="796950"/>
            </a:xfrm>
            <a:prstGeom prst="rect">
              <a:avLst/>
            </a:prstGeom>
            <a:noFill/>
            <a:ln>
              <a:noFill/>
            </a:ln>
          </p:spPr>
          <p:txBody>
            <a:bodyPr spcFirstLastPara="1" wrap="square" lIns="91425" tIns="91425" rIns="91425" bIns="91425" anchor="ctr" anchorCtr="0">
              <a:noAutofit/>
            </a:bodyPr>
            <a:lstStyle/>
            <a:p>
              <a:pPr marL="228600" marR="0" lvl="1" indent="-228600" algn="l" defTabSz="914400" rtl="0" eaLnBrk="1" fontAlgn="auto" latinLnBrk="0" hangingPunct="1">
                <a:lnSpc>
                  <a:spcPct val="90000"/>
                </a:lnSpc>
                <a:spcBef>
                  <a:spcPts val="0"/>
                </a:spcBef>
                <a:spcAft>
                  <a:spcPts val="0"/>
                </a:spcAft>
                <a:buClr>
                  <a:srgbClr val="FFFFFF"/>
                </a:buClr>
                <a:buSzPts val="2400"/>
                <a:buFont typeface="Twentieth Century"/>
                <a:buChar char="•"/>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Merit and income-based, from public, private, and nonprofit sources</a:t>
              </a: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5"/>
            <p:cNvSpPr/>
            <p:nvPr/>
          </p:nvSpPr>
          <p:spPr>
            <a:xfrm>
              <a:off x="0" y="1575389"/>
              <a:ext cx="2668745" cy="554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txBox="1"/>
            <p:nvPr/>
          </p:nvSpPr>
          <p:spPr>
            <a:xfrm>
              <a:off x="0" y="1575389"/>
              <a:ext cx="2668745" cy="554400"/>
            </a:xfrm>
            <a:prstGeom prst="rect">
              <a:avLst/>
            </a:prstGeom>
            <a:noFill/>
            <a:ln>
              <a:noFill/>
            </a:ln>
          </p:spPr>
          <p:txBody>
            <a:bodyPr spcFirstLastPara="1" wrap="square" lIns="199125" tIns="71100" rIns="199125" bIns="711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2800"/>
                <a:buFont typeface="Twentieth Century"/>
                <a:buNone/>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Loans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5"/>
            <p:cNvSpPr/>
            <p:nvPr/>
          </p:nvSpPr>
          <p:spPr>
            <a:xfrm>
              <a:off x="2668745" y="1566727"/>
              <a:ext cx="533749" cy="571725"/>
            </a:xfrm>
            <a:prstGeom prst="leftBrace">
              <a:avLst>
                <a:gd name="adj1" fmla="val 35000"/>
                <a:gd name="adj2" fmla="val 50000"/>
              </a:avLst>
            </a:prstGeom>
            <a:noFill/>
            <a:ln w="12700" cap="flat" cmpd="sng">
              <a:solidFill>
                <a:srgbClr val="C6892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5"/>
            <p:cNvSpPr/>
            <p:nvPr/>
          </p:nvSpPr>
          <p:spPr>
            <a:xfrm>
              <a:off x="3415994" y="1566727"/>
              <a:ext cx="7258987" cy="571725"/>
            </a:xfrm>
            <a:prstGeom prst="rect">
              <a:avLst/>
            </a:prstGeom>
            <a:solidFill>
              <a:srgbClr val="7578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txBox="1"/>
            <p:nvPr/>
          </p:nvSpPr>
          <p:spPr>
            <a:xfrm>
              <a:off x="3415994" y="1566727"/>
              <a:ext cx="7258987" cy="571725"/>
            </a:xfrm>
            <a:prstGeom prst="rect">
              <a:avLst/>
            </a:prstGeom>
            <a:noFill/>
            <a:ln>
              <a:noFill/>
            </a:ln>
          </p:spPr>
          <p:txBody>
            <a:bodyPr spcFirstLastPara="1" wrap="square" lIns="106675" tIns="106675" rIns="106675" bIns="106675" anchor="ctr" anchorCtr="0">
              <a:noAutofit/>
            </a:bodyPr>
            <a:lstStyle/>
            <a:p>
              <a:pPr marL="285750" marR="0" lvl="1" indent="-285750" algn="l" defTabSz="914400" rtl="0" eaLnBrk="1" fontAlgn="auto" latinLnBrk="0" hangingPunct="1">
                <a:lnSpc>
                  <a:spcPct val="90000"/>
                </a:lnSpc>
                <a:spcBef>
                  <a:spcPts val="0"/>
                </a:spcBef>
                <a:spcAft>
                  <a:spcPts val="0"/>
                </a:spcAft>
                <a:buClr>
                  <a:srgbClr val="FFFFFF"/>
                </a:buClr>
                <a:buSzPts val="2800"/>
                <a:buFont typeface="Twentieth Century"/>
                <a:buChar char="•"/>
                <a:tabLst/>
                <a:defRPr/>
              </a:pPr>
              <a:r>
                <a:rPr kumimoji="0" lang="en-US" sz="2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Income-based, federal and private.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5"/>
            <p:cNvSpPr/>
            <p:nvPr/>
          </p:nvSpPr>
          <p:spPr>
            <a:xfrm>
              <a:off x="0" y="2247914"/>
              <a:ext cx="2668745" cy="554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5"/>
            <p:cNvSpPr txBox="1"/>
            <p:nvPr/>
          </p:nvSpPr>
          <p:spPr>
            <a:xfrm>
              <a:off x="0" y="2247914"/>
              <a:ext cx="2668745" cy="554400"/>
            </a:xfrm>
            <a:prstGeom prst="rect">
              <a:avLst/>
            </a:prstGeom>
            <a:noFill/>
            <a:ln>
              <a:noFill/>
            </a:ln>
          </p:spPr>
          <p:txBody>
            <a:bodyPr spcFirstLastPara="1" wrap="square" lIns="199125" tIns="71100" rIns="199125" bIns="711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2800"/>
                <a:buFont typeface="Twentieth Century"/>
                <a:buNone/>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Work-Study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p:nvPr/>
          </p:nvSpPr>
          <p:spPr>
            <a:xfrm>
              <a:off x="2668745" y="2239252"/>
              <a:ext cx="533749" cy="571725"/>
            </a:xfrm>
            <a:prstGeom prst="leftBrace">
              <a:avLst>
                <a:gd name="adj1" fmla="val 35000"/>
                <a:gd name="adj2" fmla="val 50000"/>
              </a:avLst>
            </a:prstGeom>
            <a:noFill/>
            <a:ln w="12700" cap="flat" cmpd="sng">
              <a:solidFill>
                <a:srgbClr val="C6892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5"/>
            <p:cNvSpPr/>
            <p:nvPr/>
          </p:nvSpPr>
          <p:spPr>
            <a:xfrm>
              <a:off x="3415994" y="2239252"/>
              <a:ext cx="7258987" cy="571725"/>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p:cNvSpPr txBox="1"/>
            <p:nvPr/>
          </p:nvSpPr>
          <p:spPr>
            <a:xfrm>
              <a:off x="3415994" y="2239252"/>
              <a:ext cx="7258987" cy="571725"/>
            </a:xfrm>
            <a:prstGeom prst="rect">
              <a:avLst/>
            </a:prstGeom>
            <a:noFill/>
            <a:ln>
              <a:noFill/>
            </a:ln>
          </p:spPr>
          <p:txBody>
            <a:bodyPr spcFirstLastPara="1" wrap="square" lIns="106675" tIns="106675" rIns="106675" bIns="106675" anchor="ctr" anchorCtr="0">
              <a:noAutofit/>
            </a:bodyPr>
            <a:lstStyle/>
            <a:p>
              <a:pPr marL="285750" marR="0" lvl="1" indent="-285750" algn="l" defTabSz="914400" rtl="0" eaLnBrk="1" fontAlgn="auto" latinLnBrk="0" hangingPunct="1">
                <a:lnSpc>
                  <a:spcPct val="90000"/>
                </a:lnSpc>
                <a:spcBef>
                  <a:spcPts val="0"/>
                </a:spcBef>
                <a:spcAft>
                  <a:spcPts val="0"/>
                </a:spcAft>
                <a:buClr>
                  <a:srgbClr val="FFFFFF"/>
                </a:buClr>
                <a:buSzPts val="2800"/>
                <a:buFont typeface="Twentieth Century"/>
                <a:buChar char="•"/>
                <a:tabLst/>
                <a:defRPr/>
              </a:pPr>
              <a:r>
                <a:rPr kumimoji="0" lang="en-US" sz="2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Income-based, federal, state and institutional.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6597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Grants</a:t>
            </a:r>
            <a:endParaRPr sz="3200"/>
          </a:p>
        </p:txBody>
      </p:sp>
      <p:grpSp>
        <p:nvGrpSpPr>
          <p:cNvPr id="188" name="Google Shape;188;p6"/>
          <p:cNvGrpSpPr/>
          <p:nvPr/>
        </p:nvGrpSpPr>
        <p:grpSpPr>
          <a:xfrm>
            <a:off x="1362071" y="1829822"/>
            <a:ext cx="9467857" cy="4341355"/>
            <a:chOff x="66671" y="1022"/>
            <a:chExt cx="9467857" cy="4341355"/>
          </a:xfrm>
        </p:grpSpPr>
        <p:sp>
          <p:nvSpPr>
            <p:cNvPr id="189" name="Google Shape;189;p6"/>
            <p:cNvSpPr/>
            <p:nvPr/>
          </p:nvSpPr>
          <p:spPr>
            <a:xfrm>
              <a:off x="4800600" y="2393100"/>
              <a:ext cx="1661003" cy="57654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154479"/>
              </a:solidFill>
              <a:prstDash val="solid"/>
              <a:miter lim="800000"/>
              <a:headEnd type="none" w="sm" len="sm"/>
              <a:tailEnd type="none" w="sm" len="sm"/>
            </a:ln>
          </p:spPr>
        </p:sp>
        <p:sp>
          <p:nvSpPr>
            <p:cNvPr id="190" name="Google Shape;190;p6"/>
            <p:cNvSpPr/>
            <p:nvPr/>
          </p:nvSpPr>
          <p:spPr>
            <a:xfrm>
              <a:off x="3139596" y="2393100"/>
              <a:ext cx="1661003" cy="57654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154479"/>
              </a:solidFill>
              <a:prstDash val="solid"/>
              <a:miter lim="800000"/>
              <a:headEnd type="none" w="sm" len="sm"/>
              <a:tailEnd type="none" w="sm" len="sm"/>
            </a:ln>
          </p:spPr>
        </p:sp>
        <p:sp>
          <p:nvSpPr>
            <p:cNvPr id="191" name="Google Shape;191;p6"/>
            <p:cNvSpPr/>
            <p:nvPr/>
          </p:nvSpPr>
          <p:spPr>
            <a:xfrm>
              <a:off x="66671" y="1022"/>
              <a:ext cx="9467857" cy="2392078"/>
            </a:xfrm>
            <a:prstGeom prst="rect">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6"/>
            <p:cNvSpPr txBox="1"/>
            <p:nvPr/>
          </p:nvSpPr>
          <p:spPr>
            <a:xfrm>
              <a:off x="66671" y="1022"/>
              <a:ext cx="9467857" cy="2392078"/>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Twentieth Century"/>
                <a:buNone/>
                <a:tabLst/>
                <a:defRPr/>
              </a:pPr>
              <a:r>
                <a:rPr kumimoji="0" lang="en-US" sz="40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A grant is gift aid that often based on financial need and does not need to be repaid (unless, for example, you withdraw from school and owe a refund).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6"/>
            <p:cNvSpPr/>
            <p:nvPr/>
          </p:nvSpPr>
          <p:spPr>
            <a:xfrm>
              <a:off x="1766866" y="2969647"/>
              <a:ext cx="2745460" cy="1372730"/>
            </a:xfrm>
            <a:prstGeom prst="rect">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6"/>
            <p:cNvSpPr txBox="1"/>
            <p:nvPr/>
          </p:nvSpPr>
          <p:spPr>
            <a:xfrm>
              <a:off x="1766866" y="2969647"/>
              <a:ext cx="2745460" cy="1372730"/>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Washington College Grant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6"/>
            <p:cNvSpPr/>
            <p:nvPr/>
          </p:nvSpPr>
          <p:spPr>
            <a:xfrm>
              <a:off x="5088873" y="2969647"/>
              <a:ext cx="2745460" cy="1372730"/>
            </a:xfrm>
            <a:prstGeom prst="rect">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6"/>
            <p:cNvSpPr txBox="1"/>
            <p:nvPr/>
          </p:nvSpPr>
          <p:spPr>
            <a:xfrm>
              <a:off x="5088873" y="2969647"/>
              <a:ext cx="2745460" cy="1372730"/>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600"/>
                <a:buFont typeface="Twentieth Century"/>
                <a:buNone/>
                <a:tabLst/>
                <a:defRPr/>
              </a:pPr>
              <a:r>
                <a:rPr kumimoji="0" lang="en-US" sz="3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Pell Grant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2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7"/>
          <p:cNvSpPr txBox="1">
            <a:spLocks noGrp="1"/>
          </p:cNvSpPr>
          <p:nvPr>
            <p:ph type="title"/>
          </p:nvPr>
        </p:nvSpPr>
        <p:spPr>
          <a:xfrm>
            <a:off x="124676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Washington College Grant (WCG)</a:t>
            </a:r>
            <a:endParaRPr/>
          </a:p>
        </p:txBody>
      </p:sp>
      <p:sp>
        <p:nvSpPr>
          <p:cNvPr id="203" name="Google Shape;203;p7"/>
          <p:cNvSpPr txBox="1">
            <a:spLocks noGrp="1"/>
          </p:cNvSpPr>
          <p:nvPr>
            <p:ph type="body" idx="1"/>
          </p:nvPr>
        </p:nvSpPr>
        <p:spPr>
          <a:xfrm>
            <a:off x="481988" y="2233986"/>
            <a:ext cx="3600471" cy="3954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800">
                <a:latin typeface="Twentieth Century"/>
                <a:ea typeface="Twentieth Century"/>
                <a:cs typeface="Twentieth Century"/>
                <a:sym typeface="Twentieth Century"/>
              </a:rPr>
              <a:t>Washington State has made a groundbreaking commitment to </a:t>
            </a:r>
            <a:br>
              <a:rPr lang="en-US" sz="2800">
                <a:latin typeface="Twentieth Century"/>
                <a:ea typeface="Twentieth Century"/>
                <a:cs typeface="Twentieth Century"/>
                <a:sym typeface="Twentieth Century"/>
              </a:rPr>
            </a:br>
            <a:r>
              <a:rPr lang="en-US" sz="2800">
                <a:latin typeface="Twentieth Century"/>
                <a:ea typeface="Twentieth Century"/>
                <a:cs typeface="Twentieth Century"/>
                <a:sym typeface="Twentieth Century"/>
              </a:rPr>
              <a:t>financial aid for low- and middle-income people of all ages with the new </a:t>
            </a:r>
            <a:r>
              <a:rPr lang="en-US" sz="2800" b="1">
                <a:latin typeface="Twentieth Century"/>
                <a:ea typeface="Twentieth Century"/>
                <a:cs typeface="Twentieth Century"/>
                <a:sym typeface="Twentieth Century"/>
              </a:rPr>
              <a:t>Washington College Grant </a:t>
            </a:r>
            <a:r>
              <a:rPr lang="en-US" sz="2800">
                <a:latin typeface="Twentieth Century"/>
                <a:ea typeface="Twentieth Century"/>
                <a:cs typeface="Twentieth Century"/>
                <a:sym typeface="Twentieth Century"/>
              </a:rPr>
              <a:t>(WCG).</a:t>
            </a:r>
            <a:endParaRPr/>
          </a:p>
        </p:txBody>
      </p:sp>
      <p:pic>
        <p:nvPicPr>
          <p:cNvPr id="204" name="Google Shape;204;p7"/>
          <p:cNvPicPr preferRelativeResize="0"/>
          <p:nvPr/>
        </p:nvPicPr>
        <p:blipFill rotWithShape="1">
          <a:blip r:embed="rId3">
            <a:alphaModFix/>
          </a:blip>
          <a:srcRect/>
          <a:stretch/>
        </p:blipFill>
        <p:spPr>
          <a:xfrm>
            <a:off x="4223343" y="1573666"/>
            <a:ext cx="7772400" cy="5029200"/>
          </a:xfrm>
          <a:prstGeom prst="rect">
            <a:avLst/>
          </a:prstGeom>
          <a:noFill/>
          <a:ln>
            <a:noFill/>
          </a:ln>
        </p:spPr>
      </p:pic>
    </p:spTree>
    <p:extLst>
      <p:ext uri="{BB962C8B-B14F-4D97-AF65-F5344CB8AC3E}">
        <p14:creationId xmlns:p14="http://schemas.microsoft.com/office/powerpoint/2010/main" val="152825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b="1">
                <a:latin typeface="Twentieth Century"/>
                <a:ea typeface="Twentieth Century"/>
                <a:cs typeface="Twentieth Century"/>
                <a:sym typeface="Twentieth Century"/>
              </a:rPr>
              <a:t>Washington College Grant </a:t>
            </a:r>
            <a:endParaRPr/>
          </a:p>
        </p:txBody>
      </p:sp>
      <p:grpSp>
        <p:nvGrpSpPr>
          <p:cNvPr id="211" name="Google Shape;211;p8"/>
          <p:cNvGrpSpPr/>
          <p:nvPr/>
        </p:nvGrpSpPr>
        <p:grpSpPr>
          <a:xfrm>
            <a:off x="578881" y="2461707"/>
            <a:ext cx="11178616" cy="3193890"/>
            <a:chOff x="1364" y="632907"/>
            <a:chExt cx="11178616" cy="3193890"/>
          </a:xfrm>
        </p:grpSpPr>
        <p:sp>
          <p:nvSpPr>
            <p:cNvPr id="212" name="Google Shape;212;p8"/>
            <p:cNvSpPr/>
            <p:nvPr/>
          </p:nvSpPr>
          <p:spPr>
            <a:xfrm>
              <a:off x="1364" y="632907"/>
              <a:ext cx="5323150" cy="3193890"/>
            </a:xfrm>
            <a:prstGeom prst="rect">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txBox="1"/>
            <p:nvPr/>
          </p:nvSpPr>
          <p:spPr>
            <a:xfrm>
              <a:off x="1364" y="632907"/>
              <a:ext cx="5323150" cy="3193890"/>
            </a:xfrm>
            <a:prstGeom prst="rect">
              <a:avLst/>
            </a:prstGeom>
            <a:noFill/>
            <a:ln>
              <a:noFill/>
            </a:ln>
          </p:spPr>
          <p:txBody>
            <a:bodyPr spcFirstLastPara="1" wrap="square" lIns="144775" tIns="144775" rIns="144775" bIns="144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800"/>
                <a:buFont typeface="Twentieth Century"/>
                <a:buNone/>
                <a:tabLst/>
                <a:defRPr/>
              </a:pPr>
              <a:r>
                <a:rPr kumimoji="0" lang="en-US" sz="3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An eligible student from a family of four making around $56,000 or less per year would receive a full award. </a:t>
              </a:r>
              <a:endParaRPr kumimoji="0" sz="3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14" name="Google Shape;214;p8"/>
            <p:cNvSpPr/>
            <p:nvPr/>
          </p:nvSpPr>
          <p:spPr>
            <a:xfrm>
              <a:off x="5856830" y="632907"/>
              <a:ext cx="5323150" cy="319389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txBox="1"/>
            <p:nvPr/>
          </p:nvSpPr>
          <p:spPr>
            <a:xfrm>
              <a:off x="5856830" y="632907"/>
              <a:ext cx="5323150" cy="3193890"/>
            </a:xfrm>
            <a:prstGeom prst="rect">
              <a:avLst/>
            </a:prstGeom>
            <a:noFill/>
            <a:ln>
              <a:noFill/>
            </a:ln>
          </p:spPr>
          <p:txBody>
            <a:bodyPr spcFirstLastPara="1" wrap="square" lIns="144775" tIns="144775" rIns="144775" bIns="144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800"/>
                <a:buFont typeface="Twentieth Century"/>
                <a:buNone/>
                <a:tabLst/>
                <a:defRPr/>
              </a:pPr>
              <a:r>
                <a:rPr kumimoji="0" lang="en-US" sz="3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Partial grants are available for families making up to the state’s median family income, around $102,000 per year. </a:t>
              </a:r>
              <a:endParaRPr kumimoji="0" sz="3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grpSp>
    </p:spTree>
    <p:extLst>
      <p:ext uri="{BB962C8B-B14F-4D97-AF65-F5344CB8AC3E}">
        <p14:creationId xmlns:p14="http://schemas.microsoft.com/office/powerpoint/2010/main" val="10543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Scholarships</a:t>
            </a:r>
            <a:endParaRPr sz="3200"/>
          </a:p>
        </p:txBody>
      </p:sp>
      <p:sp>
        <p:nvSpPr>
          <p:cNvPr id="222" name="Google Shape;222;p9"/>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US" sz="3500"/>
              <a:t>Scholarships are gifts that don’t have to be repaid and are designed to help students pay for college. They can be a one-time gift or renewable. </a:t>
            </a:r>
            <a:endParaRPr sz="3500"/>
          </a:p>
          <a:p>
            <a:pPr marL="0" lvl="0" indent="0" algn="l" rtl="0">
              <a:lnSpc>
                <a:spcPct val="90000"/>
              </a:lnSpc>
              <a:spcBef>
                <a:spcPts val="1800"/>
              </a:spcBef>
              <a:spcAft>
                <a:spcPts val="0"/>
              </a:spcAft>
              <a:buClr>
                <a:schemeClr val="dk1"/>
              </a:buClr>
              <a:buSzPts val="3600"/>
              <a:buNone/>
            </a:pPr>
            <a:r>
              <a:rPr lang="en-US" sz="3500"/>
              <a:t>You can start your scholarship search by going to thewashboard.org or </a:t>
            </a:r>
            <a:r>
              <a:rPr lang="en-US" sz="3500" u="sng">
                <a:solidFill>
                  <a:schemeClr val="hlink"/>
                </a:solidFill>
                <a:hlinkClick r:id="rId3"/>
              </a:rPr>
              <a:t>Futuresnw.org</a:t>
            </a:r>
            <a:endParaRPr sz="3500"/>
          </a:p>
        </p:txBody>
      </p:sp>
      <p:pic>
        <p:nvPicPr>
          <p:cNvPr id="223" name="Google Shape;223;p9" descr="The Washboard.org- Washington Scholarship Coalition — Everett Helplink"/>
          <p:cNvPicPr preferRelativeResize="0"/>
          <p:nvPr/>
        </p:nvPicPr>
        <p:blipFill rotWithShape="1">
          <a:blip r:embed="rId4">
            <a:alphaModFix/>
          </a:blip>
          <a:srcRect/>
          <a:stretch/>
        </p:blipFill>
        <p:spPr>
          <a:xfrm>
            <a:off x="1457871" y="4972922"/>
            <a:ext cx="3893575" cy="1036850"/>
          </a:xfrm>
          <a:prstGeom prst="rect">
            <a:avLst/>
          </a:prstGeom>
          <a:noFill/>
          <a:ln>
            <a:noFill/>
          </a:ln>
        </p:spPr>
      </p:pic>
      <p:pic>
        <p:nvPicPr>
          <p:cNvPr id="224" name="Google Shape;224;p9"/>
          <p:cNvPicPr preferRelativeResize="0"/>
          <p:nvPr/>
        </p:nvPicPr>
        <p:blipFill>
          <a:blip r:embed="rId5">
            <a:alphaModFix/>
          </a:blip>
          <a:stretch>
            <a:fillRect/>
          </a:stretch>
        </p:blipFill>
        <p:spPr>
          <a:xfrm>
            <a:off x="7324972" y="4831225"/>
            <a:ext cx="3272801" cy="1652451"/>
          </a:xfrm>
          <a:prstGeom prst="rect">
            <a:avLst/>
          </a:prstGeom>
          <a:noFill/>
          <a:ln>
            <a:noFill/>
          </a:ln>
        </p:spPr>
      </p:pic>
    </p:spTree>
    <p:extLst>
      <p:ext uri="{BB962C8B-B14F-4D97-AF65-F5344CB8AC3E}">
        <p14:creationId xmlns:p14="http://schemas.microsoft.com/office/powerpoint/2010/main" val="210953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Work-Study</a:t>
            </a:r>
            <a:endParaRPr sz="3200"/>
          </a:p>
        </p:txBody>
      </p:sp>
      <p:sp>
        <p:nvSpPr>
          <p:cNvPr id="231" name="Google Shape;231;p12"/>
          <p:cNvSpPr txBox="1">
            <a:spLocks noGrp="1"/>
          </p:cNvSpPr>
          <p:nvPr>
            <p:ph type="body" idx="1"/>
          </p:nvPr>
        </p:nvSpPr>
        <p:spPr>
          <a:xfrm>
            <a:off x="885824" y="2133600"/>
            <a:ext cx="5372101" cy="40386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ts val="4000"/>
              <a:buNone/>
            </a:pPr>
            <a:r>
              <a:rPr lang="en-US" sz="4000">
                <a:latin typeface="Twentieth Century"/>
                <a:ea typeface="Twentieth Century"/>
                <a:cs typeface="Twentieth Century"/>
                <a:sym typeface="Twentieth Century"/>
              </a:rPr>
              <a:t>Work-Study provides part-time jobs for students with financial need, allowing them to earn money to help pay education expenses. These jobs are typically on campus. </a:t>
            </a:r>
            <a:endParaRPr/>
          </a:p>
        </p:txBody>
      </p:sp>
      <p:grpSp>
        <p:nvGrpSpPr>
          <p:cNvPr id="232" name="Google Shape;232;p12"/>
          <p:cNvGrpSpPr/>
          <p:nvPr/>
        </p:nvGrpSpPr>
        <p:grpSpPr>
          <a:xfrm>
            <a:off x="7219950" y="1678771"/>
            <a:ext cx="4086225" cy="4284153"/>
            <a:chOff x="0" y="209275"/>
            <a:chExt cx="4086225" cy="4284153"/>
          </a:xfrm>
        </p:grpSpPr>
        <p:sp>
          <p:nvSpPr>
            <p:cNvPr id="233" name="Google Shape;233;p12"/>
            <p:cNvSpPr/>
            <p:nvPr/>
          </p:nvSpPr>
          <p:spPr>
            <a:xfrm>
              <a:off x="1164574" y="1591343"/>
              <a:ext cx="1756668" cy="1519589"/>
            </a:xfrm>
            <a:prstGeom prst="hexagon">
              <a:avLst>
                <a:gd name="adj" fmla="val 28570"/>
                <a:gd name="vf" fmla="val 115470"/>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2"/>
            <p:cNvSpPr txBox="1"/>
            <p:nvPr/>
          </p:nvSpPr>
          <p:spPr>
            <a:xfrm>
              <a:off x="1455679" y="1843160"/>
              <a:ext cx="1174458" cy="1015955"/>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Work-Study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2"/>
            <p:cNvSpPr/>
            <p:nvPr/>
          </p:nvSpPr>
          <p:spPr>
            <a:xfrm>
              <a:off x="561975" y="3893501"/>
              <a:ext cx="662785" cy="571077"/>
            </a:xfrm>
            <a:prstGeom prst="hexagon">
              <a:avLst>
                <a:gd name="adj" fmla="val 28900"/>
                <a:gd name="vf" fmla="val 115470"/>
              </a:avLst>
            </a:prstGeom>
            <a:solidFill>
              <a:srgbClr val="C8C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2"/>
            <p:cNvSpPr/>
            <p:nvPr/>
          </p:nvSpPr>
          <p:spPr>
            <a:xfrm>
              <a:off x="1326388" y="209275"/>
              <a:ext cx="1439577" cy="1245403"/>
            </a:xfrm>
            <a:prstGeom prst="hexagon">
              <a:avLst>
                <a:gd name="adj" fmla="val 28570"/>
                <a:gd name="vf" fmla="val 115470"/>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2"/>
            <p:cNvSpPr txBox="1"/>
            <p:nvPr/>
          </p:nvSpPr>
          <p:spPr>
            <a:xfrm>
              <a:off x="1564957" y="415665"/>
              <a:ext cx="962439" cy="83262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Tutoring</a:t>
              </a: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38" name="Google Shape;238;p12"/>
            <p:cNvSpPr/>
            <p:nvPr/>
          </p:nvSpPr>
          <p:spPr>
            <a:xfrm>
              <a:off x="2828927" y="245426"/>
              <a:ext cx="662785" cy="571077"/>
            </a:xfrm>
            <a:prstGeom prst="hexagon">
              <a:avLst>
                <a:gd name="adj" fmla="val 28900"/>
                <a:gd name="vf" fmla="val 115470"/>
              </a:avLst>
            </a:prstGeom>
            <a:solidFill>
              <a:srgbClr val="C8C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2"/>
            <p:cNvSpPr/>
            <p:nvPr/>
          </p:nvSpPr>
          <p:spPr>
            <a:xfrm>
              <a:off x="2646648" y="975281"/>
              <a:ext cx="1439577" cy="1245403"/>
            </a:xfrm>
            <a:prstGeom prst="hexagon">
              <a:avLst>
                <a:gd name="adj" fmla="val 28570"/>
                <a:gd name="vf" fmla="val 11547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2"/>
            <p:cNvSpPr txBox="1"/>
            <p:nvPr/>
          </p:nvSpPr>
          <p:spPr>
            <a:xfrm>
              <a:off x="2885217" y="1181671"/>
              <a:ext cx="962439" cy="83262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Fitness Center</a:t>
              </a: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41" name="Google Shape;241;p12"/>
            <p:cNvSpPr/>
            <p:nvPr/>
          </p:nvSpPr>
          <p:spPr>
            <a:xfrm>
              <a:off x="605295" y="283527"/>
              <a:ext cx="662785" cy="571077"/>
            </a:xfrm>
            <a:prstGeom prst="hexagon">
              <a:avLst>
                <a:gd name="adj" fmla="val 28900"/>
                <a:gd name="vf" fmla="val 115470"/>
              </a:avLst>
            </a:prstGeom>
            <a:solidFill>
              <a:srgbClr val="C8C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2"/>
            <p:cNvSpPr/>
            <p:nvPr/>
          </p:nvSpPr>
          <p:spPr>
            <a:xfrm>
              <a:off x="2646648" y="2481161"/>
              <a:ext cx="1439577" cy="1245403"/>
            </a:xfrm>
            <a:prstGeom prst="hexagon">
              <a:avLst>
                <a:gd name="adj" fmla="val 28570"/>
                <a:gd name="vf" fmla="val 115470"/>
              </a:avLst>
            </a:prstGeom>
            <a:solidFill>
              <a:srgbClr val="7578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2"/>
            <p:cNvSpPr txBox="1"/>
            <p:nvPr/>
          </p:nvSpPr>
          <p:spPr>
            <a:xfrm>
              <a:off x="2885217" y="2687551"/>
              <a:ext cx="962439" cy="83262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Library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2"/>
            <p:cNvSpPr/>
            <p:nvPr/>
          </p:nvSpPr>
          <p:spPr>
            <a:xfrm>
              <a:off x="596343" y="3874455"/>
              <a:ext cx="662785" cy="571077"/>
            </a:xfrm>
            <a:prstGeom prst="hexagon">
              <a:avLst>
                <a:gd name="adj" fmla="val 28900"/>
                <a:gd name="vf" fmla="val 115470"/>
              </a:avLst>
            </a:prstGeom>
            <a:solidFill>
              <a:srgbClr val="C8C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2"/>
            <p:cNvSpPr/>
            <p:nvPr/>
          </p:nvSpPr>
          <p:spPr>
            <a:xfrm>
              <a:off x="1326388" y="3248025"/>
              <a:ext cx="1439577" cy="1245403"/>
            </a:xfrm>
            <a:prstGeom prst="hexagon">
              <a:avLst>
                <a:gd name="adj" fmla="val 28570"/>
                <a:gd name="vf" fmla="val 115470"/>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2"/>
            <p:cNvSpPr txBox="1"/>
            <p:nvPr/>
          </p:nvSpPr>
          <p:spPr>
            <a:xfrm>
              <a:off x="1564957" y="3454415"/>
              <a:ext cx="962439" cy="83262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Computer Lab</a:t>
              </a: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47" name="Google Shape;247;p12"/>
            <p:cNvSpPr/>
            <p:nvPr/>
          </p:nvSpPr>
          <p:spPr>
            <a:xfrm>
              <a:off x="2781952" y="3883976"/>
              <a:ext cx="662785" cy="571077"/>
            </a:xfrm>
            <a:prstGeom prst="hexagon">
              <a:avLst>
                <a:gd name="adj" fmla="val 28900"/>
                <a:gd name="vf" fmla="val 115470"/>
              </a:avLst>
            </a:prstGeom>
            <a:solidFill>
              <a:srgbClr val="C8C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2"/>
            <p:cNvSpPr/>
            <p:nvPr/>
          </p:nvSpPr>
          <p:spPr>
            <a:xfrm>
              <a:off x="0" y="2482018"/>
              <a:ext cx="1439577" cy="1245403"/>
            </a:xfrm>
            <a:prstGeom prst="hexagon">
              <a:avLst>
                <a:gd name="adj" fmla="val 28570"/>
                <a:gd name="vf" fmla="val 115470"/>
              </a:avLst>
            </a:prstGeom>
            <a:solidFill>
              <a:srgbClr val="5FB7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2"/>
            <p:cNvSpPr txBox="1"/>
            <p:nvPr/>
          </p:nvSpPr>
          <p:spPr>
            <a:xfrm>
              <a:off x="238569" y="2688408"/>
              <a:ext cx="962439" cy="83262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Student Life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2"/>
            <p:cNvSpPr/>
            <p:nvPr/>
          </p:nvSpPr>
          <p:spPr>
            <a:xfrm>
              <a:off x="0" y="973568"/>
              <a:ext cx="1439577" cy="1245403"/>
            </a:xfrm>
            <a:prstGeom prst="hexagon">
              <a:avLst>
                <a:gd name="adj" fmla="val 28570"/>
                <a:gd name="vf" fmla="val 115470"/>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2"/>
            <p:cNvSpPr txBox="1"/>
            <p:nvPr/>
          </p:nvSpPr>
          <p:spPr>
            <a:xfrm>
              <a:off x="238569" y="1179958"/>
              <a:ext cx="962439" cy="83262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Twentieth Century"/>
                <a:buNone/>
                <a:tabLst/>
                <a:defRPr/>
              </a:pPr>
              <a:r>
                <a:rPr kumimoji="0" lang="en-US"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Outreach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7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400"/>
              <a:buFont typeface="Twentieth Century"/>
              <a:buNone/>
            </a:pPr>
            <a:r>
              <a:rPr lang="en-US" sz="4400" b="1">
                <a:solidFill>
                  <a:srgbClr val="FFFFFF"/>
                </a:solidFill>
                <a:latin typeface="Twentieth Century"/>
                <a:ea typeface="Twentieth Century"/>
                <a:cs typeface="Twentieth Century"/>
                <a:sym typeface="Twentieth Century"/>
              </a:rPr>
              <a:t>Loans</a:t>
            </a:r>
            <a:endParaRPr/>
          </a:p>
        </p:txBody>
      </p:sp>
      <p:grpSp>
        <p:nvGrpSpPr>
          <p:cNvPr id="258" name="Google Shape;258;p13"/>
          <p:cNvGrpSpPr/>
          <p:nvPr/>
        </p:nvGrpSpPr>
        <p:grpSpPr>
          <a:xfrm>
            <a:off x="6324600" y="1965374"/>
            <a:ext cx="4572000" cy="4070251"/>
            <a:chOff x="0" y="136574"/>
            <a:chExt cx="4572000" cy="4070251"/>
          </a:xfrm>
        </p:grpSpPr>
        <p:sp>
          <p:nvSpPr>
            <p:cNvPr id="259" name="Google Shape;259;p13"/>
            <p:cNvSpPr/>
            <p:nvPr/>
          </p:nvSpPr>
          <p:spPr>
            <a:xfrm>
              <a:off x="0" y="136574"/>
              <a:ext cx="4572000" cy="1088100"/>
            </a:xfrm>
            <a:prstGeom prst="roundRect">
              <a:avLst>
                <a:gd name="adj" fmla="val 16667"/>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3"/>
            <p:cNvSpPr txBox="1"/>
            <p:nvPr/>
          </p:nvSpPr>
          <p:spPr>
            <a:xfrm>
              <a:off x="53117" y="189691"/>
              <a:ext cx="4465766" cy="981866"/>
            </a:xfrm>
            <a:prstGeom prst="rect">
              <a:avLst/>
            </a:prstGeom>
            <a:noFill/>
            <a:ln>
              <a:noFill/>
            </a:ln>
          </p:spPr>
          <p:txBody>
            <a:bodyPr spcFirstLastPara="1" wrap="square" lIns="114300" tIns="114300" rIns="114300" bIns="1143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000"/>
                <a:buFont typeface="Twentieth Century"/>
                <a:buNone/>
                <a:tabLst/>
                <a:defRPr/>
              </a:pPr>
              <a:r>
                <a:rPr kumimoji="0" lang="en-US" sz="3000" b="1"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Unsubsidized Student Loans</a:t>
              </a:r>
              <a:endParaRPr kumimoji="0" sz="30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61" name="Google Shape;261;p13"/>
            <p:cNvSpPr/>
            <p:nvPr/>
          </p:nvSpPr>
          <p:spPr>
            <a:xfrm>
              <a:off x="0" y="1224674"/>
              <a:ext cx="4572000" cy="94702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3"/>
            <p:cNvSpPr txBox="1"/>
            <p:nvPr/>
          </p:nvSpPr>
          <p:spPr>
            <a:xfrm>
              <a:off x="0" y="1224674"/>
              <a:ext cx="4572000" cy="947025"/>
            </a:xfrm>
            <a:prstGeom prst="rect">
              <a:avLst/>
            </a:prstGeom>
            <a:noFill/>
            <a:ln>
              <a:noFill/>
            </a:ln>
          </p:spPr>
          <p:txBody>
            <a:bodyPr spcFirstLastPara="1" wrap="square" lIns="145150" tIns="38100" rIns="213350" bIns="38100" anchor="t" anchorCtr="0">
              <a:noAutofit/>
            </a:bodyPr>
            <a:lstStyle/>
            <a:p>
              <a:pPr marL="228600" marR="0" lvl="1" indent="-228600" algn="l" defTabSz="914400" rtl="0" eaLnBrk="1" fontAlgn="auto" latinLnBrk="0" hangingPunct="1">
                <a:lnSpc>
                  <a:spcPct val="90000"/>
                </a:lnSpc>
                <a:spcBef>
                  <a:spcPts val="0"/>
                </a:spcBef>
                <a:spcAft>
                  <a:spcPts val="0"/>
                </a:spcAft>
                <a:buClr>
                  <a:srgbClr val="3F3F3F"/>
                </a:buClr>
                <a:buSzPts val="2300"/>
                <a:buFont typeface="Twentieth Century"/>
                <a:buChar char="•"/>
                <a:tabLst/>
                <a:defRPr/>
              </a:pPr>
              <a:r>
                <a:rPr kumimoji="0" lang="en-US" sz="23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Interest begins accruing as soon as the loan is disbursed, including while you are enrolled in school.</a:t>
              </a:r>
              <a:endParaRPr kumimoji="0" sz="23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p:txBody>
        </p:sp>
        <p:sp>
          <p:nvSpPr>
            <p:cNvPr id="263" name="Google Shape;263;p13"/>
            <p:cNvSpPr/>
            <p:nvPr/>
          </p:nvSpPr>
          <p:spPr>
            <a:xfrm>
              <a:off x="0" y="2171700"/>
              <a:ext cx="4572000" cy="10881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3"/>
            <p:cNvSpPr txBox="1"/>
            <p:nvPr/>
          </p:nvSpPr>
          <p:spPr>
            <a:xfrm>
              <a:off x="53117" y="2224817"/>
              <a:ext cx="4465766" cy="981866"/>
            </a:xfrm>
            <a:prstGeom prst="rect">
              <a:avLst/>
            </a:prstGeom>
            <a:noFill/>
            <a:ln>
              <a:noFill/>
            </a:ln>
          </p:spPr>
          <p:txBody>
            <a:bodyPr spcFirstLastPara="1" wrap="square" lIns="114300" tIns="114300" rIns="114300" bIns="1143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000"/>
                <a:buFont typeface="Twentieth Century"/>
                <a:buNone/>
                <a:tabLst/>
                <a:defRPr/>
              </a:pPr>
              <a:r>
                <a:rPr kumimoji="0" lang="en-US" sz="3000" b="1"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Subsidized Student Loans</a:t>
              </a:r>
              <a:endParaRPr kumimoji="0" sz="30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65" name="Google Shape;265;p13"/>
            <p:cNvSpPr/>
            <p:nvPr/>
          </p:nvSpPr>
          <p:spPr>
            <a:xfrm>
              <a:off x="0" y="3259800"/>
              <a:ext cx="4572000" cy="94702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3"/>
            <p:cNvSpPr txBox="1"/>
            <p:nvPr/>
          </p:nvSpPr>
          <p:spPr>
            <a:xfrm>
              <a:off x="0" y="3259800"/>
              <a:ext cx="4572000" cy="947025"/>
            </a:xfrm>
            <a:prstGeom prst="rect">
              <a:avLst/>
            </a:prstGeom>
            <a:noFill/>
            <a:ln>
              <a:noFill/>
            </a:ln>
          </p:spPr>
          <p:txBody>
            <a:bodyPr spcFirstLastPara="1" wrap="square" lIns="145150" tIns="38100" rIns="213350" bIns="38100" anchor="t" anchorCtr="0">
              <a:noAutofit/>
            </a:bodyPr>
            <a:lstStyle/>
            <a:p>
              <a:pPr marL="228600" marR="0" lvl="1" indent="-228600" algn="l" defTabSz="914400" rtl="0" eaLnBrk="1" fontAlgn="auto" latinLnBrk="0" hangingPunct="1">
                <a:lnSpc>
                  <a:spcPct val="90000"/>
                </a:lnSpc>
                <a:spcBef>
                  <a:spcPts val="0"/>
                </a:spcBef>
                <a:spcAft>
                  <a:spcPts val="0"/>
                </a:spcAft>
                <a:buClr>
                  <a:srgbClr val="3F3F3F"/>
                </a:buClr>
                <a:buSzPts val="2300"/>
                <a:buFont typeface="Twentieth Century"/>
                <a:buChar char="•"/>
                <a:tabLst/>
                <a:defRPr/>
              </a:pPr>
              <a:r>
                <a:rPr kumimoji="0" lang="en-US" sz="23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Interest is paid by while you're enrolled at least half time in college.</a:t>
              </a:r>
              <a:endParaRPr kumimoji="0" sz="23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p:txBody>
        </p:sp>
      </p:grpSp>
      <p:sp>
        <p:nvSpPr>
          <p:cNvPr id="267" name="Google Shape;267;p13"/>
          <p:cNvSpPr txBox="1">
            <a:spLocks noGrp="1"/>
          </p:cNvSpPr>
          <p:nvPr>
            <p:ph type="body" idx="1"/>
          </p:nvPr>
        </p:nvSpPr>
        <p:spPr>
          <a:xfrm>
            <a:off x="1295400" y="1933575"/>
            <a:ext cx="4248150" cy="413385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sz="3500">
                <a:latin typeface="Twentieth Century"/>
                <a:ea typeface="Twentieth Century"/>
                <a:cs typeface="Twentieth Century"/>
                <a:sym typeface="Twentieth Century"/>
              </a:rPr>
              <a:t>A student loan is money you borrow for your education, and pay back over time. Unlike grants or work-study you do have to pay back your loans. You do not have to accept all the loans offered to you</a:t>
            </a:r>
            <a:r>
              <a:rPr lang="en-US" sz="3200">
                <a:latin typeface="Twentieth Century"/>
                <a:ea typeface="Twentieth Century"/>
                <a:cs typeface="Twentieth Century"/>
                <a:sym typeface="Twentieth Century"/>
              </a:rPr>
              <a:t>. </a:t>
            </a:r>
            <a:endParaRPr/>
          </a:p>
          <a:p>
            <a:pPr marL="274320" lvl="0" indent="-133350" algn="l" rtl="0">
              <a:lnSpc>
                <a:spcPct val="90000"/>
              </a:lnSpc>
              <a:spcBef>
                <a:spcPts val="1800"/>
              </a:spcBef>
              <a:spcAft>
                <a:spcPts val="0"/>
              </a:spcAft>
              <a:buClr>
                <a:schemeClr val="dk1"/>
              </a:buClr>
              <a:buSzPct val="100000"/>
              <a:buNone/>
            </a:pPr>
            <a:endParaRPr/>
          </a:p>
        </p:txBody>
      </p:sp>
    </p:spTree>
    <p:extLst>
      <p:ext uri="{BB962C8B-B14F-4D97-AF65-F5344CB8AC3E}">
        <p14:creationId xmlns:p14="http://schemas.microsoft.com/office/powerpoint/2010/main" val="26993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Sources of Financial Aid </a:t>
            </a:r>
            <a:endParaRPr/>
          </a:p>
        </p:txBody>
      </p:sp>
      <p:grpSp>
        <p:nvGrpSpPr>
          <p:cNvPr id="274" name="Google Shape;274;p14"/>
          <p:cNvGrpSpPr/>
          <p:nvPr/>
        </p:nvGrpSpPr>
        <p:grpSpPr>
          <a:xfrm>
            <a:off x="1041057" y="2806471"/>
            <a:ext cx="9988375" cy="2822567"/>
            <a:chOff x="348520" y="1093"/>
            <a:chExt cx="9988375" cy="2822567"/>
          </a:xfrm>
        </p:grpSpPr>
        <p:sp>
          <p:nvSpPr>
            <p:cNvPr id="275" name="Google Shape;275;p14"/>
            <p:cNvSpPr/>
            <p:nvPr/>
          </p:nvSpPr>
          <p:spPr>
            <a:xfrm>
              <a:off x="348520" y="1093"/>
              <a:ext cx="2069367" cy="817841"/>
            </a:xfrm>
            <a:prstGeom prst="roundRect">
              <a:avLst>
                <a:gd name="adj" fmla="val 10000"/>
              </a:avLst>
            </a:prstGeom>
            <a:solidFill>
              <a:srgbClr val="7578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4"/>
            <p:cNvSpPr txBox="1"/>
            <p:nvPr/>
          </p:nvSpPr>
          <p:spPr>
            <a:xfrm>
              <a:off x="372474" y="25047"/>
              <a:ext cx="2021459" cy="769933"/>
            </a:xfrm>
            <a:prstGeom prst="rect">
              <a:avLst/>
            </a:prstGeom>
            <a:noFill/>
            <a:ln>
              <a:noFill/>
            </a:ln>
          </p:spPr>
          <p:txBody>
            <a:bodyPr spcFirstLastPara="1" wrap="square" lIns="51425" tIns="34275" rIns="51425" bIns="342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700"/>
                <a:buFont typeface="Twentieth Century"/>
                <a:buNone/>
                <a:tabLst/>
                <a:defRPr/>
              </a:pPr>
              <a:r>
                <a:rPr kumimoji="0" lang="en-US" sz="27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Federal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4"/>
            <p:cNvSpPr/>
            <p:nvPr/>
          </p:nvSpPr>
          <p:spPr>
            <a:xfrm>
              <a:off x="555457" y="818934"/>
              <a:ext cx="206936" cy="1100401"/>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5"/>
              </a:solidFill>
              <a:prstDash val="solid"/>
              <a:miter lim="800000"/>
              <a:headEnd type="none" w="sm" len="sm"/>
              <a:tailEnd type="none" w="sm" len="sm"/>
            </a:ln>
          </p:spPr>
        </p:sp>
        <p:sp>
          <p:nvSpPr>
            <p:cNvPr id="278" name="Google Shape;278;p14"/>
            <p:cNvSpPr/>
            <p:nvPr/>
          </p:nvSpPr>
          <p:spPr>
            <a:xfrm>
              <a:off x="762394" y="1023395"/>
              <a:ext cx="2086934" cy="1791882"/>
            </a:xfrm>
            <a:prstGeom prst="roundRect">
              <a:avLst>
                <a:gd name="adj" fmla="val 10000"/>
              </a:avLst>
            </a:prstGeom>
            <a:solidFill>
              <a:schemeClr val="lt1">
                <a:alpha val="89803"/>
              </a:schemeClr>
            </a:solidFill>
            <a:ln w="12700" cap="flat" cmpd="sng">
              <a:solidFill>
                <a:srgbClr val="75787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4"/>
            <p:cNvSpPr txBox="1"/>
            <p:nvPr/>
          </p:nvSpPr>
          <p:spPr>
            <a:xfrm>
              <a:off x="814876" y="1075877"/>
              <a:ext cx="1981970" cy="1686918"/>
            </a:xfrm>
            <a:prstGeom prst="rect">
              <a:avLst/>
            </a:prstGeom>
            <a:noFill/>
            <a:ln>
              <a:noFill/>
            </a:ln>
          </p:spPr>
          <p:txBody>
            <a:bodyPr spcFirstLastPara="1" wrap="square" lIns="45700" tIns="30475" rIns="45700" bIns="30475" anchor="ctr" anchorCtr="0">
              <a:noAutofit/>
            </a:bodyPr>
            <a:lstStyle/>
            <a:p>
              <a:pPr marL="0" marR="0" lvl="0" indent="0" algn="l" defTabSz="914400" rtl="0" eaLnBrk="1" fontAlgn="auto" latinLnBrk="0" hangingPunct="1">
                <a:lnSpc>
                  <a:spcPct val="90000"/>
                </a:lnSpc>
                <a:spcBef>
                  <a:spcPts val="0"/>
                </a:spcBef>
                <a:spcAft>
                  <a:spcPts val="0"/>
                </a:spcAft>
                <a:buClr>
                  <a:srgbClr val="3F3F3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Typically can be used at most schools in most states.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4"/>
            <p:cNvSpPr/>
            <p:nvPr/>
          </p:nvSpPr>
          <p:spPr>
            <a:xfrm>
              <a:off x="2844376" y="1093"/>
              <a:ext cx="2069367" cy="817841"/>
            </a:xfrm>
            <a:prstGeom prst="roundRect">
              <a:avLst>
                <a:gd name="adj" fmla="val 10000"/>
              </a:avLst>
            </a:prstGeom>
            <a:solidFill>
              <a:srgbClr val="4D806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4"/>
            <p:cNvSpPr txBox="1"/>
            <p:nvPr/>
          </p:nvSpPr>
          <p:spPr>
            <a:xfrm>
              <a:off x="2868330" y="25047"/>
              <a:ext cx="2021459" cy="769933"/>
            </a:xfrm>
            <a:prstGeom prst="rect">
              <a:avLst/>
            </a:prstGeom>
            <a:noFill/>
            <a:ln>
              <a:noFill/>
            </a:ln>
          </p:spPr>
          <p:txBody>
            <a:bodyPr spcFirstLastPara="1" wrap="square" lIns="51425" tIns="34275" rIns="51425" bIns="342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700"/>
                <a:buFont typeface="Twentieth Century"/>
                <a:buNone/>
                <a:tabLst/>
                <a:defRPr/>
              </a:pPr>
              <a:r>
                <a:rPr kumimoji="0" lang="en-US" sz="27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State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4"/>
            <p:cNvSpPr/>
            <p:nvPr/>
          </p:nvSpPr>
          <p:spPr>
            <a:xfrm>
              <a:off x="3051313" y="818934"/>
              <a:ext cx="206936" cy="110459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5"/>
              </a:solidFill>
              <a:prstDash val="solid"/>
              <a:miter lim="800000"/>
              <a:headEnd type="none" w="sm" len="sm"/>
              <a:tailEnd type="none" w="sm" len="sm"/>
            </a:ln>
          </p:spPr>
        </p:sp>
        <p:sp>
          <p:nvSpPr>
            <p:cNvPr id="283" name="Google Shape;283;p14"/>
            <p:cNvSpPr/>
            <p:nvPr/>
          </p:nvSpPr>
          <p:spPr>
            <a:xfrm>
              <a:off x="3258250" y="1023395"/>
              <a:ext cx="2086934" cy="1800265"/>
            </a:xfrm>
            <a:prstGeom prst="roundRect">
              <a:avLst>
                <a:gd name="adj" fmla="val 10000"/>
              </a:avLst>
            </a:prstGeom>
            <a:solidFill>
              <a:schemeClr val="lt1">
                <a:alpha val="89803"/>
              </a:schemeClr>
            </a:solidFill>
            <a:ln w="12700" cap="flat" cmpd="sng">
              <a:solidFill>
                <a:srgbClr val="4D806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4"/>
            <p:cNvSpPr txBox="1"/>
            <p:nvPr/>
          </p:nvSpPr>
          <p:spPr>
            <a:xfrm>
              <a:off x="3310978" y="1076123"/>
              <a:ext cx="1981478" cy="1694809"/>
            </a:xfrm>
            <a:prstGeom prst="rect">
              <a:avLst/>
            </a:prstGeom>
            <a:noFill/>
            <a:ln>
              <a:noFill/>
            </a:ln>
          </p:spPr>
          <p:txBody>
            <a:bodyPr spcFirstLastPara="1" wrap="square" lIns="45700" tIns="30475" rIns="45700" bIns="30475" anchor="ctr" anchorCtr="0">
              <a:noAutofit/>
            </a:bodyPr>
            <a:lstStyle/>
            <a:p>
              <a:pPr marL="0" marR="0" lvl="0" indent="0" algn="l" defTabSz="914400" rtl="0" eaLnBrk="1" fontAlgn="auto" latinLnBrk="0" hangingPunct="1">
                <a:lnSpc>
                  <a:spcPct val="90000"/>
                </a:lnSpc>
                <a:spcBef>
                  <a:spcPts val="0"/>
                </a:spcBef>
                <a:spcAft>
                  <a:spcPts val="0"/>
                </a:spcAft>
                <a:buClr>
                  <a:srgbClr val="3F3F3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Typically for residents to attend most colleges in the state.</a:t>
              </a:r>
              <a:endParaRPr kumimoji="0" sz="1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p:txBody>
        </p:sp>
        <p:sp>
          <p:nvSpPr>
            <p:cNvPr id="285" name="Google Shape;285;p14"/>
            <p:cNvSpPr/>
            <p:nvPr/>
          </p:nvSpPr>
          <p:spPr>
            <a:xfrm>
              <a:off x="5340232" y="1093"/>
              <a:ext cx="2069367" cy="817841"/>
            </a:xfrm>
            <a:prstGeom prst="roundRect">
              <a:avLst>
                <a:gd name="adj" fmla="val 10000"/>
              </a:avLst>
            </a:prstGeom>
            <a:solidFill>
              <a:srgbClr val="64802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4"/>
            <p:cNvSpPr txBox="1"/>
            <p:nvPr/>
          </p:nvSpPr>
          <p:spPr>
            <a:xfrm>
              <a:off x="5364186" y="25047"/>
              <a:ext cx="2021459" cy="769933"/>
            </a:xfrm>
            <a:prstGeom prst="rect">
              <a:avLst/>
            </a:prstGeom>
            <a:noFill/>
            <a:ln>
              <a:noFill/>
            </a:ln>
          </p:spPr>
          <p:txBody>
            <a:bodyPr spcFirstLastPara="1" wrap="square" lIns="51425" tIns="34275" rIns="51425" bIns="342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700"/>
                <a:buFont typeface="Twentieth Century"/>
                <a:buNone/>
                <a:tabLst/>
                <a:defRPr/>
              </a:pPr>
              <a:r>
                <a:rPr kumimoji="0" lang="en-US" sz="27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College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4"/>
            <p:cNvSpPr/>
            <p:nvPr/>
          </p:nvSpPr>
          <p:spPr>
            <a:xfrm>
              <a:off x="5547168" y="818934"/>
              <a:ext cx="206936" cy="1100401"/>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5"/>
              </a:solidFill>
              <a:prstDash val="solid"/>
              <a:miter lim="800000"/>
              <a:headEnd type="none" w="sm" len="sm"/>
              <a:tailEnd type="none" w="sm" len="sm"/>
            </a:ln>
          </p:spPr>
        </p:sp>
        <p:sp>
          <p:nvSpPr>
            <p:cNvPr id="288" name="Google Shape;288;p14"/>
            <p:cNvSpPr/>
            <p:nvPr/>
          </p:nvSpPr>
          <p:spPr>
            <a:xfrm>
              <a:off x="5754105" y="1023395"/>
              <a:ext cx="2086934" cy="1791882"/>
            </a:xfrm>
            <a:prstGeom prst="roundRect">
              <a:avLst>
                <a:gd name="adj" fmla="val 10000"/>
              </a:avLst>
            </a:prstGeom>
            <a:solidFill>
              <a:schemeClr val="lt1">
                <a:alpha val="89803"/>
              </a:schemeClr>
            </a:solidFill>
            <a:ln w="12700" cap="flat" cmpd="sng">
              <a:solidFill>
                <a:srgbClr val="64802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4"/>
            <p:cNvSpPr txBox="1"/>
            <p:nvPr/>
          </p:nvSpPr>
          <p:spPr>
            <a:xfrm>
              <a:off x="5806587" y="1075877"/>
              <a:ext cx="1981970" cy="1686918"/>
            </a:xfrm>
            <a:prstGeom prst="rect">
              <a:avLst/>
            </a:prstGeom>
            <a:noFill/>
            <a:ln>
              <a:noFill/>
            </a:ln>
          </p:spPr>
          <p:txBody>
            <a:bodyPr spcFirstLastPara="1" wrap="square" lIns="49525" tIns="33000" rIns="49525" bIns="33000" anchor="ctr" anchorCtr="0">
              <a:noAutofit/>
            </a:bodyPr>
            <a:lstStyle/>
            <a:p>
              <a:pPr marL="0" marR="0" lvl="0" indent="0" algn="l" defTabSz="914400" rtl="0" eaLnBrk="1" fontAlgn="auto" latinLnBrk="0" hangingPunct="1">
                <a:lnSpc>
                  <a:spcPct val="90000"/>
                </a:lnSpc>
                <a:spcBef>
                  <a:spcPts val="0"/>
                </a:spcBef>
                <a:spcAft>
                  <a:spcPts val="0"/>
                </a:spcAft>
                <a:buClr>
                  <a:srgbClr val="3F3F3F"/>
                </a:buClr>
                <a:buSzPts val="2600"/>
                <a:buFont typeface="Twentieth Century"/>
                <a:buNone/>
                <a:tabLst/>
                <a:defRPr/>
              </a:pPr>
              <a:r>
                <a:rPr kumimoji="0" lang="en-US" sz="26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Offered by a specific school to attend that school.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4"/>
            <p:cNvSpPr/>
            <p:nvPr/>
          </p:nvSpPr>
          <p:spPr>
            <a:xfrm>
              <a:off x="7836087" y="1093"/>
              <a:ext cx="2069367" cy="817841"/>
            </a:xfrm>
            <a:prstGeom prst="roundRect">
              <a:avLst>
                <a:gd name="adj" fmla="val 10000"/>
              </a:avLst>
            </a:prstGeom>
            <a:solidFill>
              <a:srgbClr val="78261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4"/>
            <p:cNvSpPr txBox="1"/>
            <p:nvPr/>
          </p:nvSpPr>
          <p:spPr>
            <a:xfrm>
              <a:off x="7860041" y="25047"/>
              <a:ext cx="2021459" cy="769933"/>
            </a:xfrm>
            <a:prstGeom prst="rect">
              <a:avLst/>
            </a:prstGeom>
            <a:noFill/>
            <a:ln>
              <a:noFill/>
            </a:ln>
          </p:spPr>
          <p:txBody>
            <a:bodyPr spcFirstLastPara="1" wrap="square" lIns="51425" tIns="34275" rIns="51425" bIns="342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700"/>
                <a:buFont typeface="Twentieth Century"/>
                <a:buNone/>
                <a:tabLst/>
                <a:defRPr/>
              </a:pPr>
              <a:r>
                <a:rPr kumimoji="0" lang="en-US" sz="26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Organizations</a:t>
              </a:r>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4"/>
            <p:cNvSpPr/>
            <p:nvPr/>
          </p:nvSpPr>
          <p:spPr>
            <a:xfrm>
              <a:off x="8043024" y="818934"/>
              <a:ext cx="206936" cy="1100401"/>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5"/>
              </a:solidFill>
              <a:prstDash val="solid"/>
              <a:miter lim="800000"/>
              <a:headEnd type="none" w="sm" len="sm"/>
              <a:tailEnd type="none" w="sm" len="sm"/>
            </a:ln>
          </p:spPr>
        </p:sp>
        <p:sp>
          <p:nvSpPr>
            <p:cNvPr id="293" name="Google Shape;293;p14"/>
            <p:cNvSpPr/>
            <p:nvPr/>
          </p:nvSpPr>
          <p:spPr>
            <a:xfrm>
              <a:off x="8249961" y="1023395"/>
              <a:ext cx="2086934" cy="1791882"/>
            </a:xfrm>
            <a:prstGeom prst="roundRect">
              <a:avLst>
                <a:gd name="adj" fmla="val 10000"/>
              </a:avLst>
            </a:prstGeom>
            <a:solidFill>
              <a:schemeClr val="lt1">
                <a:alpha val="89803"/>
              </a:schemeClr>
            </a:solidFill>
            <a:ln w="12700" cap="flat" cmpd="sng">
              <a:solidFill>
                <a:srgbClr val="78261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4"/>
            <p:cNvSpPr txBox="1"/>
            <p:nvPr/>
          </p:nvSpPr>
          <p:spPr>
            <a:xfrm>
              <a:off x="8302443" y="1075877"/>
              <a:ext cx="1981970" cy="1686918"/>
            </a:xfrm>
            <a:prstGeom prst="rect">
              <a:avLst/>
            </a:prstGeom>
            <a:noFill/>
            <a:ln>
              <a:noFill/>
            </a:ln>
          </p:spPr>
          <p:txBody>
            <a:bodyPr spcFirstLastPara="1" wrap="square" lIns="49525" tIns="33000" rIns="49525" bIns="33000" anchor="ctr" anchorCtr="0">
              <a:noAutofit/>
            </a:bodyPr>
            <a:lstStyle/>
            <a:p>
              <a:pPr marL="0" marR="0" lvl="0" indent="0" algn="l" defTabSz="914400" rtl="0" eaLnBrk="1" fontAlgn="auto" latinLnBrk="0" hangingPunct="1">
                <a:lnSpc>
                  <a:spcPct val="90000"/>
                </a:lnSpc>
                <a:spcBef>
                  <a:spcPts val="0"/>
                </a:spcBef>
                <a:spcAft>
                  <a:spcPts val="0"/>
                </a:spcAft>
                <a:buClr>
                  <a:srgbClr val="3F3F3F"/>
                </a:buClr>
                <a:buSzPts val="2600"/>
                <a:buFont typeface="Twentieth Century"/>
                <a:buNone/>
                <a:tabLst/>
                <a:defRPr/>
              </a:pPr>
              <a:r>
                <a:rPr kumimoji="0" lang="en-US" sz="26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Offered by non-profits, business, churches, etc.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064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71761" y="1366886"/>
            <a:ext cx="4820239" cy="2686640"/>
          </a:xfrm>
          <a:prstGeom prst="rect">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entagon 6"/>
          <p:cNvSpPr/>
          <p:nvPr/>
        </p:nvSpPr>
        <p:spPr>
          <a:xfrm>
            <a:off x="0" y="1366886"/>
            <a:ext cx="9492792" cy="2686640"/>
          </a:xfrm>
          <a:prstGeom prst="homePlate">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95309" y="2284845"/>
            <a:ext cx="7776839" cy="850721"/>
          </a:xfrm>
        </p:spPr>
        <p:txBody>
          <a:bodyPr>
            <a:noAutofit/>
          </a:bodyPr>
          <a:lstStyle/>
          <a:p>
            <a:r>
              <a:rPr lang="en-US" sz="4000" b="1" dirty="0">
                <a:solidFill>
                  <a:schemeClr val="bg1"/>
                </a:solidFill>
                <a:latin typeface="Myriad Pro" charset="0"/>
                <a:ea typeface="Myriad Pro" charset="0"/>
                <a:cs typeface="Myriad Pro" charset="0"/>
              </a:rPr>
              <a:t>Welcome to the WABC </a:t>
            </a:r>
            <a:br>
              <a:rPr lang="en-US" sz="4000" b="1" dirty="0">
                <a:solidFill>
                  <a:schemeClr val="bg1"/>
                </a:solidFill>
                <a:latin typeface="Myriad Pro" charset="0"/>
                <a:ea typeface="Myriad Pro" charset="0"/>
                <a:cs typeface="Myriad Pro" charset="0"/>
              </a:rPr>
            </a:br>
            <a:r>
              <a:rPr lang="en-US" sz="4000" b="1" dirty="0">
                <a:solidFill>
                  <a:schemeClr val="bg1"/>
                </a:solidFill>
                <a:latin typeface="Myriad Pro" charset="0"/>
                <a:ea typeface="Myriad Pro" charset="0"/>
                <a:cs typeface="Myriad Pro" charset="0"/>
              </a:rPr>
              <a:t>Quarterly Community Meeting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Tree>
    <p:extLst>
      <p:ext uri="{BB962C8B-B14F-4D97-AF65-F5344CB8AC3E}">
        <p14:creationId xmlns:p14="http://schemas.microsoft.com/office/powerpoint/2010/main" val="147186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4400"/>
              <a:buFont typeface="Twentieth Century"/>
              <a:buNone/>
            </a:pPr>
            <a:r>
              <a:rPr lang="en-US" sz="4400"/>
              <a:t>Examples of Federal Financial Aid Programs</a:t>
            </a:r>
            <a:endParaRPr/>
          </a:p>
        </p:txBody>
      </p:sp>
      <p:grpSp>
        <p:nvGrpSpPr>
          <p:cNvPr id="301" name="Google Shape;301;p15"/>
          <p:cNvGrpSpPr/>
          <p:nvPr/>
        </p:nvGrpSpPr>
        <p:grpSpPr>
          <a:xfrm>
            <a:off x="872061" y="2422645"/>
            <a:ext cx="4956810" cy="3090240"/>
            <a:chOff x="0" y="19922"/>
            <a:chExt cx="4956810" cy="3090240"/>
          </a:xfrm>
        </p:grpSpPr>
        <p:sp>
          <p:nvSpPr>
            <p:cNvPr id="302" name="Google Shape;302;p15"/>
            <p:cNvSpPr/>
            <p:nvPr/>
          </p:nvSpPr>
          <p:spPr>
            <a:xfrm>
              <a:off x="0" y="19922"/>
              <a:ext cx="4956810" cy="69264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txBox="1"/>
            <p:nvPr/>
          </p:nvSpPr>
          <p:spPr>
            <a:xfrm>
              <a:off x="33812" y="53734"/>
              <a:ext cx="4889186" cy="6250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Pell Grant</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sp>
          <p:nvSpPr>
            <p:cNvPr id="304" name="Google Shape;304;p15"/>
            <p:cNvSpPr/>
            <p:nvPr/>
          </p:nvSpPr>
          <p:spPr>
            <a:xfrm>
              <a:off x="0" y="819122"/>
              <a:ext cx="4956810" cy="69264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txBox="1"/>
            <p:nvPr/>
          </p:nvSpPr>
          <p:spPr>
            <a:xfrm>
              <a:off x="33812" y="852934"/>
              <a:ext cx="4889186" cy="6250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Federal</a:t>
              </a:r>
              <a:r>
                <a:rPr kumimoji="0" lang="en-US" sz="1900" b="0" i="0" u="none" strike="noStrike" kern="0" cap="none" spc="0" normalizeH="0" baseline="0" noProof="0">
                  <a:ln>
                    <a:noFill/>
                  </a:ln>
                  <a:solidFill>
                    <a:srgbClr val="3F3F3F"/>
                  </a:solidFill>
                  <a:effectLst/>
                  <a:uLnTx/>
                  <a:uFillTx/>
                  <a:latin typeface="Rockwell"/>
                  <a:ea typeface="Rockwell"/>
                  <a:cs typeface="Rockwell"/>
                  <a:sym typeface="Rockwell"/>
                </a:rPr>
                <a:t> </a:t>
              </a: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Work-Study</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sp>
          <p:nvSpPr>
            <p:cNvPr id="306" name="Google Shape;306;p15"/>
            <p:cNvSpPr/>
            <p:nvPr/>
          </p:nvSpPr>
          <p:spPr>
            <a:xfrm>
              <a:off x="0" y="1618322"/>
              <a:ext cx="4956810" cy="69264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txBox="1"/>
            <p:nvPr/>
          </p:nvSpPr>
          <p:spPr>
            <a:xfrm>
              <a:off x="33812" y="1652134"/>
              <a:ext cx="4889186" cy="6250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Unsubsidized/</a:t>
              </a: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Subsidized</a:t>
              </a:r>
              <a:r>
                <a:rPr kumimoji="0" lang="en-US" sz="1900" b="0" i="0" u="none" strike="noStrike" kern="0" cap="none" spc="0" normalizeH="0" baseline="0" noProof="0">
                  <a:ln>
                    <a:noFill/>
                  </a:ln>
                  <a:solidFill>
                    <a:srgbClr val="FFFFFF"/>
                  </a:solidFill>
                  <a:effectLst/>
                  <a:uLnTx/>
                  <a:uFillTx/>
                  <a:latin typeface="Rockwell"/>
                  <a:ea typeface="Rockwell"/>
                  <a:cs typeface="Rockwell"/>
                  <a:sym typeface="Rockwell"/>
                </a:rPr>
                <a:t> </a:t>
              </a: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student</a:t>
              </a:r>
              <a:r>
                <a:rPr kumimoji="0" lang="en-US" sz="1900" b="0" i="0" u="none" strike="noStrike" kern="0" cap="none" spc="0" normalizeH="0" baseline="0" noProof="0">
                  <a:ln>
                    <a:noFill/>
                  </a:ln>
                  <a:solidFill>
                    <a:srgbClr val="FFFFFF"/>
                  </a:solidFill>
                  <a:effectLst/>
                  <a:uLnTx/>
                  <a:uFillTx/>
                  <a:latin typeface="Rockwell"/>
                  <a:ea typeface="Rockwell"/>
                  <a:cs typeface="Rockwell"/>
                  <a:sym typeface="Rockwell"/>
                </a:rPr>
                <a:t> </a:t>
              </a: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loans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a:off x="0" y="2417522"/>
              <a:ext cx="4956810" cy="69264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txBox="1"/>
            <p:nvPr/>
          </p:nvSpPr>
          <p:spPr>
            <a:xfrm>
              <a:off x="33812" y="2451334"/>
              <a:ext cx="4889186" cy="6250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Parent </a:t>
              </a:r>
              <a:r>
                <a:rPr kumimoji="0" lang="en-US" sz="500" b="0" i="0" u="none" strike="noStrike" kern="0" cap="none" spc="0" normalizeH="0" baseline="0" noProof="0">
                  <a:ln>
                    <a:noFill/>
                  </a:ln>
                  <a:solidFill>
                    <a:srgbClr val="3F3F3F"/>
                  </a:solidFill>
                  <a:effectLst/>
                  <a:uLnTx/>
                  <a:uFillTx/>
                  <a:latin typeface="Rockwell"/>
                  <a:ea typeface="Rockwell"/>
                  <a:cs typeface="Rockwell"/>
                  <a:sym typeface="Rockwell"/>
                </a:rPr>
                <a:t> </a:t>
              </a: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loans</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grpSp>
      <p:pic>
        <p:nvPicPr>
          <p:cNvPr id="310" name="Google Shape;310;p15"/>
          <p:cNvPicPr preferRelativeResize="0"/>
          <p:nvPr/>
        </p:nvPicPr>
        <p:blipFill rotWithShape="1">
          <a:blip r:embed="rId3">
            <a:alphaModFix/>
          </a:blip>
          <a:srcRect/>
          <a:stretch/>
        </p:blipFill>
        <p:spPr>
          <a:xfrm>
            <a:off x="6869151" y="3093235"/>
            <a:ext cx="4027449" cy="1892901"/>
          </a:xfrm>
          <a:prstGeom prst="rect">
            <a:avLst/>
          </a:prstGeom>
          <a:noFill/>
          <a:ln>
            <a:noFill/>
          </a:ln>
        </p:spPr>
      </p:pic>
    </p:spTree>
    <p:extLst>
      <p:ext uri="{BB962C8B-B14F-4D97-AF65-F5344CB8AC3E}">
        <p14:creationId xmlns:p14="http://schemas.microsoft.com/office/powerpoint/2010/main" val="422488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Examples of State Financial Aid</a:t>
            </a:r>
            <a:endParaRPr/>
          </a:p>
        </p:txBody>
      </p:sp>
      <p:grpSp>
        <p:nvGrpSpPr>
          <p:cNvPr id="317" name="Google Shape;317;p16"/>
          <p:cNvGrpSpPr/>
          <p:nvPr/>
        </p:nvGrpSpPr>
        <p:grpSpPr>
          <a:xfrm>
            <a:off x="1095683" y="1728439"/>
            <a:ext cx="5162551" cy="4825866"/>
            <a:chOff x="0" y="0"/>
            <a:chExt cx="5162551" cy="4825866"/>
          </a:xfrm>
        </p:grpSpPr>
        <p:sp>
          <p:nvSpPr>
            <p:cNvPr id="318" name="Google Shape;318;p16"/>
            <p:cNvSpPr/>
            <p:nvPr/>
          </p:nvSpPr>
          <p:spPr>
            <a:xfrm>
              <a:off x="0" y="0"/>
              <a:ext cx="5162551" cy="86580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6"/>
            <p:cNvSpPr txBox="1"/>
            <p:nvPr/>
          </p:nvSpPr>
          <p:spPr>
            <a:xfrm>
              <a:off x="42265" y="42265"/>
              <a:ext cx="5078021" cy="78127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Washington College Grant             (formerly the State Need Grant)</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sp>
          <p:nvSpPr>
            <p:cNvPr id="320" name="Google Shape;320;p16"/>
            <p:cNvSpPr/>
            <p:nvPr/>
          </p:nvSpPr>
          <p:spPr>
            <a:xfrm>
              <a:off x="0" y="1017065"/>
              <a:ext cx="5162551" cy="86580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6"/>
            <p:cNvSpPr txBox="1"/>
            <p:nvPr/>
          </p:nvSpPr>
          <p:spPr>
            <a:xfrm>
              <a:off x="42265" y="1059330"/>
              <a:ext cx="5078021" cy="78127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College Bound Scholarship</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sp>
          <p:nvSpPr>
            <p:cNvPr id="322" name="Google Shape;322;p16"/>
            <p:cNvSpPr/>
            <p:nvPr/>
          </p:nvSpPr>
          <p:spPr>
            <a:xfrm>
              <a:off x="0" y="1998066"/>
              <a:ext cx="5162551" cy="86580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6"/>
            <p:cNvSpPr txBox="1"/>
            <p:nvPr/>
          </p:nvSpPr>
          <p:spPr>
            <a:xfrm>
              <a:off x="42265" y="2040331"/>
              <a:ext cx="5078021" cy="78127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State Work-Study</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sp>
          <p:nvSpPr>
            <p:cNvPr id="324" name="Google Shape;324;p16"/>
            <p:cNvSpPr/>
            <p:nvPr/>
          </p:nvSpPr>
          <p:spPr>
            <a:xfrm>
              <a:off x="0" y="2979066"/>
              <a:ext cx="5162551" cy="86580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6"/>
            <p:cNvSpPr txBox="1"/>
            <p:nvPr/>
          </p:nvSpPr>
          <p:spPr>
            <a:xfrm>
              <a:off x="42265" y="3021331"/>
              <a:ext cx="5078021" cy="78127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Passport to Careers</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sp>
          <p:nvSpPr>
            <p:cNvPr id="326" name="Google Shape;326;p16"/>
            <p:cNvSpPr/>
            <p:nvPr/>
          </p:nvSpPr>
          <p:spPr>
            <a:xfrm>
              <a:off x="0" y="3960066"/>
              <a:ext cx="5162551" cy="865800"/>
            </a:xfrm>
            <a:prstGeom prst="roundRect">
              <a:avLst>
                <a:gd name="adj" fmla="val 16667"/>
              </a:avLst>
            </a:prstGeom>
            <a:solidFill>
              <a:schemeClr val="lt1"/>
            </a:solidFill>
            <a:ln w="12700" cap="flat" cmpd="sng">
              <a:solidFill>
                <a:srgbClr val="38383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6"/>
            <p:cNvSpPr txBox="1"/>
            <p:nvPr/>
          </p:nvSpPr>
          <p:spPr>
            <a:xfrm>
              <a:off x="42265" y="4002331"/>
              <a:ext cx="5078021" cy="78127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Opportunity Grant</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grpSp>
      <p:pic>
        <p:nvPicPr>
          <p:cNvPr id="328" name="Google Shape;328;p16"/>
          <p:cNvPicPr preferRelativeResize="0">
            <a:picLocks noGrp="1"/>
          </p:cNvPicPr>
          <p:nvPr>
            <p:ph type="body" idx="1"/>
          </p:nvPr>
        </p:nvPicPr>
        <p:blipFill rotWithShape="1">
          <a:blip r:embed="rId3">
            <a:alphaModFix/>
          </a:blip>
          <a:srcRect/>
          <a:stretch/>
        </p:blipFill>
        <p:spPr>
          <a:xfrm>
            <a:off x="7121025" y="992600"/>
            <a:ext cx="4573114" cy="3608770"/>
          </a:xfrm>
          <a:prstGeom prst="rect">
            <a:avLst/>
          </a:prstGeom>
          <a:noFill/>
          <a:ln>
            <a:noFill/>
          </a:ln>
        </p:spPr>
      </p:pic>
      <p:pic>
        <p:nvPicPr>
          <p:cNvPr id="329" name="Google Shape;329;p16"/>
          <p:cNvPicPr preferRelativeResize="0"/>
          <p:nvPr/>
        </p:nvPicPr>
        <p:blipFill rotWithShape="1">
          <a:blip r:embed="rId4">
            <a:alphaModFix/>
          </a:blip>
          <a:srcRect/>
          <a:stretch/>
        </p:blipFill>
        <p:spPr>
          <a:xfrm>
            <a:off x="6938912" y="3903281"/>
            <a:ext cx="4962525" cy="2247900"/>
          </a:xfrm>
          <a:prstGeom prst="rect">
            <a:avLst/>
          </a:prstGeom>
          <a:noFill/>
          <a:ln>
            <a:noFill/>
          </a:ln>
        </p:spPr>
      </p:pic>
    </p:spTree>
    <p:extLst>
      <p:ext uri="{BB962C8B-B14F-4D97-AF65-F5344CB8AC3E}">
        <p14:creationId xmlns:p14="http://schemas.microsoft.com/office/powerpoint/2010/main" val="112017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35" name="Google Shape;335;p17"/>
          <p:cNvGrpSpPr/>
          <p:nvPr/>
        </p:nvGrpSpPr>
        <p:grpSpPr>
          <a:xfrm>
            <a:off x="597176" y="1828458"/>
            <a:ext cx="5844795" cy="4661583"/>
            <a:chOff x="222439" y="2833"/>
            <a:chExt cx="5844795" cy="4661583"/>
          </a:xfrm>
        </p:grpSpPr>
        <p:sp>
          <p:nvSpPr>
            <p:cNvPr id="336" name="Google Shape;336;p17"/>
            <p:cNvSpPr/>
            <p:nvPr/>
          </p:nvSpPr>
          <p:spPr>
            <a:xfrm>
              <a:off x="274392" y="2833"/>
              <a:ext cx="5740889" cy="1348840"/>
            </a:xfrm>
            <a:prstGeom prst="rect">
              <a:avLst/>
            </a:prstGeom>
            <a:solidFill>
              <a:srgbClr val="7578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7"/>
            <p:cNvSpPr txBox="1"/>
            <p:nvPr/>
          </p:nvSpPr>
          <p:spPr>
            <a:xfrm>
              <a:off x="274392" y="2833"/>
              <a:ext cx="5740889" cy="134884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This tool calculates potential awards from the Washington College Grant and Pell Grant programs.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7"/>
            <p:cNvSpPr/>
            <p:nvPr/>
          </p:nvSpPr>
          <p:spPr>
            <a:xfrm>
              <a:off x="222439" y="1576480"/>
              <a:ext cx="5844795" cy="1514289"/>
            </a:xfrm>
            <a:prstGeom prst="rect">
              <a:avLst/>
            </a:prstGeom>
            <a:solidFill>
              <a:srgbClr val="48813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7"/>
            <p:cNvSpPr txBox="1"/>
            <p:nvPr/>
          </p:nvSpPr>
          <p:spPr>
            <a:xfrm>
              <a:off x="222439" y="1576480"/>
              <a:ext cx="5844795" cy="151428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There may be more aid available to you from other state and federal programs, private scholarships, or directly from the college you attend.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7"/>
            <p:cNvSpPr/>
            <p:nvPr/>
          </p:nvSpPr>
          <p:spPr>
            <a:xfrm>
              <a:off x="238558" y="3315576"/>
              <a:ext cx="5812558" cy="1348840"/>
            </a:xfrm>
            <a:prstGeom prst="rect">
              <a:avLst/>
            </a:prstGeom>
            <a:solidFill>
              <a:srgbClr val="78261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7"/>
            <p:cNvSpPr txBox="1"/>
            <p:nvPr/>
          </p:nvSpPr>
          <p:spPr>
            <a:xfrm>
              <a:off x="238558" y="3315576"/>
              <a:ext cx="5812558" cy="134884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The only way to know for sure how much financial aid you can receive is to complete a FAFSA or WASFA financial aid application</a:t>
              </a:r>
              <a:endParaRPr kumimoji="0"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grpSp>
      <p:sp>
        <p:nvSpPr>
          <p:cNvPr id="342" name="Google Shape;342;p17"/>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Twentieth Century"/>
              <a:buNone/>
            </a:pPr>
            <a:r>
              <a:rPr lang="en-US" sz="4000"/>
              <a:t>State Financial Aid Calculator</a:t>
            </a:r>
            <a:endParaRPr/>
          </a:p>
        </p:txBody>
      </p:sp>
      <p:pic>
        <p:nvPicPr>
          <p:cNvPr id="343" name="Google Shape;343;p17">
            <a:hlinkClick r:id="rId3"/>
          </p:cNvPr>
          <p:cNvPicPr preferRelativeResize="0"/>
          <p:nvPr/>
        </p:nvPicPr>
        <p:blipFill rotWithShape="1">
          <a:blip r:embed="rId4">
            <a:alphaModFix/>
          </a:blip>
          <a:srcRect/>
          <a:stretch/>
        </p:blipFill>
        <p:spPr>
          <a:xfrm>
            <a:off x="7024925" y="1758150"/>
            <a:ext cx="4198400" cy="4180725"/>
          </a:xfrm>
          <a:prstGeom prst="rect">
            <a:avLst/>
          </a:prstGeom>
          <a:noFill/>
          <a:ln>
            <a:noFill/>
          </a:ln>
        </p:spPr>
      </p:pic>
      <p:sp>
        <p:nvSpPr>
          <p:cNvPr id="344" name="Google Shape;344;p17"/>
          <p:cNvSpPr/>
          <p:nvPr/>
        </p:nvSpPr>
        <p:spPr>
          <a:xfrm>
            <a:off x="7297247" y="6049954"/>
            <a:ext cx="365375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portal.wsac.wa.gov/a/aid-calculator </a:t>
            </a:r>
            <a:endParaRPr kumimoji="0" sz="1800" b="0" i="0" u="none" strike="noStrike" kern="0" cap="none" spc="0" normalizeH="0" baseline="0" noProof="0">
              <a:ln>
                <a:noFill/>
              </a:ln>
              <a:solidFill>
                <a:srgbClr val="3F3F3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26657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1295400" y="255134"/>
            <a:ext cx="10660380" cy="10368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Twentieth Century"/>
              <a:buNone/>
            </a:pPr>
            <a:r>
              <a:rPr lang="en-US" sz="4400" b="1">
                <a:latin typeface="Twentieth Century"/>
                <a:ea typeface="Twentieth Century"/>
                <a:cs typeface="Twentieth Century"/>
                <a:sym typeface="Twentieth Century"/>
              </a:rPr>
              <a:t>FAFSA/WASFA: Rule of One</a:t>
            </a:r>
            <a:endParaRPr/>
          </a:p>
        </p:txBody>
      </p:sp>
      <p:grpSp>
        <p:nvGrpSpPr>
          <p:cNvPr id="351" name="Google Shape;351;p18"/>
          <p:cNvGrpSpPr/>
          <p:nvPr/>
        </p:nvGrpSpPr>
        <p:grpSpPr>
          <a:xfrm>
            <a:off x="1041106" y="1911405"/>
            <a:ext cx="10261843" cy="3054241"/>
            <a:chOff x="50" y="25454"/>
            <a:chExt cx="10261843" cy="3054241"/>
          </a:xfrm>
        </p:grpSpPr>
        <p:sp>
          <p:nvSpPr>
            <p:cNvPr id="352" name="Google Shape;352;p18"/>
            <p:cNvSpPr/>
            <p:nvPr/>
          </p:nvSpPr>
          <p:spPr>
            <a:xfrm>
              <a:off x="50" y="25454"/>
              <a:ext cx="4795254" cy="1209600"/>
            </a:xfrm>
            <a:prstGeom prst="rect">
              <a:avLst/>
            </a:prstGeom>
            <a:solidFill>
              <a:srgbClr val="154479"/>
            </a:solidFill>
            <a:ln w="12700" cap="flat" cmpd="sng">
              <a:solidFill>
                <a:srgbClr val="15447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8"/>
            <p:cNvSpPr txBox="1"/>
            <p:nvPr/>
          </p:nvSpPr>
          <p:spPr>
            <a:xfrm>
              <a:off x="50" y="25454"/>
              <a:ext cx="4795254" cy="1209600"/>
            </a:xfrm>
            <a:prstGeom prst="rect">
              <a:avLst/>
            </a:prstGeom>
            <a:noFill/>
            <a:ln>
              <a:noFill/>
            </a:ln>
          </p:spPr>
          <p:txBody>
            <a:bodyPr spcFirstLastPara="1" wrap="square" lIns="312925" tIns="178800" rIns="312925" bIns="1788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Twentieth Century"/>
                <a:buNone/>
                <a:tabLst/>
                <a:defRPr/>
              </a:pPr>
              <a:r>
                <a:rPr kumimoji="0" lang="en-US" sz="4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FAFSA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8"/>
            <p:cNvSpPr/>
            <p:nvPr/>
          </p:nvSpPr>
          <p:spPr>
            <a:xfrm>
              <a:off x="50" y="1235055"/>
              <a:ext cx="4795254" cy="1844640"/>
            </a:xfrm>
            <a:prstGeom prst="rect">
              <a:avLst/>
            </a:prstGeom>
            <a:solidFill>
              <a:srgbClr val="C8CCD6">
                <a:alpha val="89803"/>
              </a:srgbClr>
            </a:solidFill>
            <a:ln w="12700" cap="flat" cmpd="sng">
              <a:solidFill>
                <a:srgbClr val="C8CCD6">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8"/>
            <p:cNvSpPr txBox="1"/>
            <p:nvPr/>
          </p:nvSpPr>
          <p:spPr>
            <a:xfrm>
              <a:off x="50" y="1235055"/>
              <a:ext cx="4795254" cy="1844640"/>
            </a:xfrm>
            <a:prstGeom prst="rect">
              <a:avLst/>
            </a:prstGeom>
            <a:noFill/>
            <a:ln>
              <a:noFill/>
            </a:ln>
          </p:spPr>
          <p:txBody>
            <a:bodyPr spcFirstLastPara="1" wrap="square" lIns="149350" tIns="149350" rIns="199125" bIns="224025" anchor="t" anchorCtr="0">
              <a:noAutofit/>
            </a:bodyPr>
            <a:lstStyle/>
            <a:p>
              <a:pPr marL="285750" marR="0" lvl="1" indent="-285750" algn="l" defTabSz="914400" rtl="0" eaLnBrk="1" fontAlgn="auto" latinLnBrk="0" hangingPunct="1">
                <a:lnSpc>
                  <a:spcPct val="90000"/>
                </a:lnSpc>
                <a:spcBef>
                  <a:spcPts val="0"/>
                </a:spcBef>
                <a:spcAft>
                  <a:spcPts val="0"/>
                </a:spcAft>
                <a:buClr>
                  <a:srgbClr val="3F3F3F"/>
                </a:buClr>
                <a:buSzPts val="2800"/>
                <a:buFont typeface="Twentieth Century"/>
                <a:buChar char="•"/>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Free Application for Federal Student Aid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1" indent="-285750" algn="l" defTabSz="914400" rtl="0" eaLnBrk="1" fontAlgn="auto" latinLnBrk="0" hangingPunct="1">
                <a:lnSpc>
                  <a:spcPct val="90000"/>
                </a:lnSpc>
                <a:spcBef>
                  <a:spcPts val="420"/>
                </a:spcBef>
                <a:spcAft>
                  <a:spcPts val="0"/>
                </a:spcAft>
                <a:buClr>
                  <a:srgbClr val="3F3F3F"/>
                </a:buClr>
                <a:buSzPts val="2800"/>
                <a:buFont typeface="Twentieth Century"/>
                <a:buChar char="•"/>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FAFSA.gov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8"/>
            <p:cNvSpPr/>
            <p:nvPr/>
          </p:nvSpPr>
          <p:spPr>
            <a:xfrm>
              <a:off x="5466639" y="25454"/>
              <a:ext cx="4795254" cy="12096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8"/>
            <p:cNvSpPr txBox="1"/>
            <p:nvPr/>
          </p:nvSpPr>
          <p:spPr>
            <a:xfrm>
              <a:off x="5466639" y="25454"/>
              <a:ext cx="4795254" cy="1209600"/>
            </a:xfrm>
            <a:prstGeom prst="rect">
              <a:avLst/>
            </a:prstGeom>
            <a:noFill/>
            <a:ln>
              <a:noFill/>
            </a:ln>
          </p:spPr>
          <p:txBody>
            <a:bodyPr spcFirstLastPara="1" wrap="square" lIns="312925" tIns="178800" rIns="312925" bIns="1788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Twentieth Century"/>
                <a:buNone/>
                <a:tabLst/>
                <a:defRPr/>
              </a:pPr>
              <a:r>
                <a:rPr kumimoji="0" lang="en-US" sz="4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WASFA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8"/>
            <p:cNvSpPr/>
            <p:nvPr/>
          </p:nvSpPr>
          <p:spPr>
            <a:xfrm>
              <a:off x="5466639" y="1235055"/>
              <a:ext cx="4795254" cy="1844640"/>
            </a:xfrm>
            <a:prstGeom prst="rect">
              <a:avLst/>
            </a:prstGeom>
            <a:solidFill>
              <a:srgbClr val="CCD2CB">
                <a:alpha val="89803"/>
              </a:srgbClr>
            </a:solidFill>
            <a:ln w="12700" cap="flat" cmpd="sng">
              <a:solidFill>
                <a:srgbClr val="CCD2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8"/>
            <p:cNvSpPr txBox="1"/>
            <p:nvPr/>
          </p:nvSpPr>
          <p:spPr>
            <a:xfrm>
              <a:off x="5466639" y="1235055"/>
              <a:ext cx="4795254" cy="1844640"/>
            </a:xfrm>
            <a:prstGeom prst="rect">
              <a:avLst/>
            </a:prstGeom>
            <a:noFill/>
            <a:ln>
              <a:noFill/>
            </a:ln>
          </p:spPr>
          <p:txBody>
            <a:bodyPr spcFirstLastPara="1" wrap="square" lIns="149350" tIns="149350" rIns="199125" bIns="224025" anchor="t" anchorCtr="0">
              <a:noAutofit/>
            </a:bodyPr>
            <a:lstStyle/>
            <a:p>
              <a:pPr marL="285750" marR="0" lvl="1" indent="-285750" algn="l" defTabSz="914400" rtl="0" eaLnBrk="1" fontAlgn="auto" latinLnBrk="0" hangingPunct="1">
                <a:lnSpc>
                  <a:spcPct val="90000"/>
                </a:lnSpc>
                <a:spcBef>
                  <a:spcPts val="0"/>
                </a:spcBef>
                <a:spcAft>
                  <a:spcPts val="0"/>
                </a:spcAft>
                <a:buClr>
                  <a:srgbClr val="3F3F3F"/>
                </a:buClr>
                <a:buSzPts val="2800"/>
                <a:buFont typeface="Twentieth Century"/>
                <a:buChar char="•"/>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Washington Application for State Financial Aid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1" indent="-285750" algn="l" defTabSz="914400" rtl="0" eaLnBrk="1" fontAlgn="auto" latinLnBrk="0" hangingPunct="1">
                <a:lnSpc>
                  <a:spcPct val="90000"/>
                </a:lnSpc>
                <a:spcBef>
                  <a:spcPts val="420"/>
                </a:spcBef>
                <a:spcAft>
                  <a:spcPts val="0"/>
                </a:spcAft>
                <a:buClr>
                  <a:srgbClr val="3F3F3F"/>
                </a:buClr>
                <a:buSzPts val="2800"/>
                <a:buFont typeface="Twentieth Century"/>
                <a:buChar char="•"/>
                <a:tabLst/>
                <a:defRPr/>
              </a:pPr>
              <a:r>
                <a:rPr kumimoji="0" lang="en-US" sz="28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wsac.wa.gov/WASFA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0" name="Google Shape;360;p18"/>
          <p:cNvSpPr txBox="1"/>
          <p:nvPr/>
        </p:nvSpPr>
        <p:spPr>
          <a:xfrm>
            <a:off x="5578435" y="2940298"/>
            <a:ext cx="1131921" cy="58477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OR</a:t>
            </a:r>
            <a:endParaRPr kumimoji="0" sz="3600" b="1" i="0" u="sng"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p:txBody>
      </p:sp>
      <p:sp>
        <p:nvSpPr>
          <p:cNvPr id="361" name="Google Shape;361;p18"/>
          <p:cNvSpPr txBox="1"/>
          <p:nvPr/>
        </p:nvSpPr>
        <p:spPr>
          <a:xfrm>
            <a:off x="1041056" y="5353050"/>
            <a:ext cx="10206681"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Both Applications Open October 1st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1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Twentieth Century"/>
              <a:buNone/>
            </a:pPr>
            <a:r>
              <a:rPr lang="en-US" sz="4400"/>
              <a:t>Free Application for Federal Student Aid (FAFSA)</a:t>
            </a:r>
            <a:endParaRPr/>
          </a:p>
        </p:txBody>
      </p:sp>
      <p:pic>
        <p:nvPicPr>
          <p:cNvPr id="368" name="Google Shape;368;p19" descr="https://www.collegeaidservices.net/wp-content/uploads/2018/07/Screen-Shot-2019-06-10-at-10.24.08-PM.png"/>
          <p:cNvPicPr preferRelativeResize="0">
            <a:picLocks noGrp="1"/>
          </p:cNvPicPr>
          <p:nvPr>
            <p:ph type="body" idx="1"/>
          </p:nvPr>
        </p:nvPicPr>
        <p:blipFill rotWithShape="1">
          <a:blip r:embed="rId3">
            <a:alphaModFix/>
          </a:blip>
          <a:srcRect/>
          <a:stretch/>
        </p:blipFill>
        <p:spPr>
          <a:xfrm>
            <a:off x="1628227" y="1825625"/>
            <a:ext cx="8935545" cy="4351338"/>
          </a:xfrm>
          <a:prstGeom prst="rect">
            <a:avLst/>
          </a:prstGeom>
          <a:noFill/>
          <a:ln>
            <a:noFill/>
          </a:ln>
        </p:spPr>
      </p:pic>
    </p:spTree>
    <p:extLst>
      <p:ext uri="{BB962C8B-B14F-4D97-AF65-F5344CB8AC3E}">
        <p14:creationId xmlns:p14="http://schemas.microsoft.com/office/powerpoint/2010/main" val="313350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p20"/>
          <p:cNvGrpSpPr/>
          <p:nvPr/>
        </p:nvGrpSpPr>
        <p:grpSpPr>
          <a:xfrm>
            <a:off x="838200" y="1825625"/>
            <a:ext cx="10515600" cy="4351337"/>
            <a:chOff x="0" y="0"/>
            <a:chExt cx="10515600" cy="4351337"/>
          </a:xfrm>
        </p:grpSpPr>
        <p:sp>
          <p:nvSpPr>
            <p:cNvPr id="375" name="Google Shape;375;p20"/>
            <p:cNvSpPr/>
            <p:nvPr/>
          </p:nvSpPr>
          <p:spPr>
            <a:xfrm>
              <a:off x="0" y="0"/>
              <a:ext cx="10515600" cy="1958102"/>
            </a:xfrm>
            <a:prstGeom prst="roundRect">
              <a:avLst>
                <a:gd name="adj" fmla="val 10000"/>
              </a:avLst>
            </a:prstGeom>
            <a:solidFill>
              <a:srgbClr val="EAD9CB">
                <a:alpha val="89803"/>
              </a:srgbClr>
            </a:solidFill>
            <a:ln w="12700" cap="flat" cmpd="sng">
              <a:solidFill>
                <a:srgbClr val="EAD9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0"/>
            <p:cNvSpPr/>
            <p:nvPr/>
          </p:nvSpPr>
          <p:spPr>
            <a:xfrm>
              <a:off x="315468" y="261080"/>
              <a:ext cx="3088957" cy="1435941"/>
            </a:xfrm>
            <a:prstGeom prst="roundRect">
              <a:avLst>
                <a:gd name="adj" fmla="val 10000"/>
              </a:avLst>
            </a:prstGeom>
            <a:blipFill rotWithShape="1">
              <a:blip r:embed="rId3">
                <a:alphaModFix/>
              </a:blip>
              <a:stretch>
                <a:fillRect t="-51998" b="-5199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0"/>
            <p:cNvSpPr/>
            <p:nvPr/>
          </p:nvSpPr>
          <p:spPr>
            <a:xfrm rot="10800000">
              <a:off x="315468" y="1958102"/>
              <a:ext cx="3088957" cy="2393235"/>
            </a:xfrm>
            <a:prstGeom prst="round2SameRect">
              <a:avLst>
                <a:gd name="adj1" fmla="val 10500"/>
                <a:gd name="adj2" fmla="val 0"/>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0"/>
            <p:cNvSpPr txBox="1"/>
            <p:nvPr/>
          </p:nvSpPr>
          <p:spPr>
            <a:xfrm>
              <a:off x="389068" y="1958102"/>
              <a:ext cx="2941757" cy="2319635"/>
            </a:xfrm>
            <a:prstGeom prst="rect">
              <a:avLst/>
            </a:prstGeom>
            <a:noFill/>
            <a:ln>
              <a:noFill/>
            </a:ln>
          </p:spPr>
          <p:txBody>
            <a:bodyPr spcFirstLastPara="1" wrap="square" lIns="334250" tIns="334250" rIns="334250" bIns="33425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700"/>
                <a:buFont typeface="Rockwell"/>
                <a:buNone/>
                <a:tabLst/>
                <a:defRPr/>
              </a:pPr>
              <a:r>
                <a:rPr kumimoji="0" lang="en-US" sz="4700" b="0" i="0" u="none" strike="noStrike" kern="0" cap="none" spc="0" normalizeH="0" baseline="0" noProof="0">
                  <a:ln>
                    <a:noFill/>
                  </a:ln>
                  <a:solidFill>
                    <a:srgbClr val="FFFFFF"/>
                  </a:solidFill>
                  <a:effectLst/>
                  <a:uLnTx/>
                  <a:uFillTx/>
                  <a:latin typeface="Rockwell"/>
                  <a:ea typeface="Rockwell"/>
                  <a:cs typeface="Rockwell"/>
                  <a:sym typeface="Rockwell"/>
                </a:rPr>
                <a:t>Website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0"/>
            <p:cNvSpPr/>
            <p:nvPr/>
          </p:nvSpPr>
          <p:spPr>
            <a:xfrm>
              <a:off x="3713321" y="261080"/>
              <a:ext cx="3088957" cy="1435941"/>
            </a:xfrm>
            <a:prstGeom prst="roundRect">
              <a:avLst>
                <a:gd name="adj" fmla="val 10000"/>
              </a:avLst>
            </a:prstGeom>
            <a:blipFill rotWithShape="1">
              <a:blip r:embed="rId4">
                <a:alphaModFix/>
              </a:blip>
              <a:stretch>
                <a:fillRect t="-9999" b="-9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0"/>
            <p:cNvSpPr/>
            <p:nvPr/>
          </p:nvSpPr>
          <p:spPr>
            <a:xfrm rot="10800000">
              <a:off x="3713321" y="1958102"/>
              <a:ext cx="3088957" cy="2393235"/>
            </a:xfrm>
            <a:prstGeom prst="round2SameRect">
              <a:avLst>
                <a:gd name="adj1" fmla="val 10500"/>
                <a:gd name="adj2" fmla="val 0"/>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0"/>
            <p:cNvSpPr txBox="1"/>
            <p:nvPr/>
          </p:nvSpPr>
          <p:spPr>
            <a:xfrm>
              <a:off x="3786921" y="1958102"/>
              <a:ext cx="2941757" cy="2319635"/>
            </a:xfrm>
            <a:prstGeom prst="rect">
              <a:avLst/>
            </a:prstGeom>
            <a:noFill/>
            <a:ln>
              <a:noFill/>
            </a:ln>
          </p:spPr>
          <p:txBody>
            <a:bodyPr spcFirstLastPara="1" wrap="square" lIns="334250" tIns="334250" rIns="334250" bIns="33425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700"/>
                <a:buFont typeface="Rockwell"/>
                <a:buNone/>
                <a:tabLst/>
                <a:defRPr/>
              </a:pPr>
              <a:r>
                <a:rPr kumimoji="0" lang="en-US" sz="4700" b="0" i="0" u="none" strike="noStrike" kern="0" cap="none" spc="0" normalizeH="0" baseline="0" noProof="0">
                  <a:ln>
                    <a:noFill/>
                  </a:ln>
                  <a:solidFill>
                    <a:srgbClr val="FFFFFF"/>
                  </a:solidFill>
                  <a:effectLst/>
                  <a:uLnTx/>
                  <a:uFillTx/>
                  <a:latin typeface="Rockwell"/>
                  <a:ea typeface="Rockwell"/>
                  <a:cs typeface="Rockwell"/>
                  <a:sym typeface="Rockwell"/>
                </a:rPr>
                <a:t>FAFSA App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0"/>
            <p:cNvSpPr/>
            <p:nvPr/>
          </p:nvSpPr>
          <p:spPr>
            <a:xfrm>
              <a:off x="7111174" y="261080"/>
              <a:ext cx="3088957" cy="1435941"/>
            </a:xfrm>
            <a:prstGeom prst="roundRect">
              <a:avLst>
                <a:gd name="adj" fmla="val 10000"/>
              </a:avLst>
            </a:prstGeom>
            <a:blipFill rotWithShape="1">
              <a:blip r:embed="rId5">
                <a:alphaModFix/>
              </a:blip>
              <a:stretch>
                <a:fillRect l="-3999" r="-3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0"/>
            <p:cNvSpPr/>
            <p:nvPr/>
          </p:nvSpPr>
          <p:spPr>
            <a:xfrm rot="10800000">
              <a:off x="7111174" y="1958102"/>
              <a:ext cx="3088957" cy="2393235"/>
            </a:xfrm>
            <a:prstGeom prst="round2SameRect">
              <a:avLst>
                <a:gd name="adj1" fmla="val 10500"/>
                <a:gd name="adj2" fmla="val 0"/>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0"/>
            <p:cNvSpPr txBox="1"/>
            <p:nvPr/>
          </p:nvSpPr>
          <p:spPr>
            <a:xfrm>
              <a:off x="7184774" y="1958102"/>
              <a:ext cx="2941757" cy="2319635"/>
            </a:xfrm>
            <a:prstGeom prst="rect">
              <a:avLst/>
            </a:prstGeom>
            <a:noFill/>
            <a:ln>
              <a:noFill/>
            </a:ln>
          </p:spPr>
          <p:txBody>
            <a:bodyPr spcFirstLastPara="1" wrap="square" lIns="334250" tIns="334250" rIns="334250" bIns="33425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700"/>
                <a:buFont typeface="Rockwell"/>
                <a:buNone/>
                <a:tabLst/>
                <a:defRPr/>
              </a:pPr>
              <a:r>
                <a:rPr kumimoji="0" lang="en-US" sz="4700" b="0" i="0" u="none" strike="noStrike" kern="0" cap="none" spc="0" normalizeH="0" baseline="0" noProof="0">
                  <a:ln>
                    <a:noFill/>
                  </a:ln>
                  <a:solidFill>
                    <a:srgbClr val="FFFFFF"/>
                  </a:solidFill>
                  <a:effectLst/>
                  <a:uLnTx/>
                  <a:uFillTx/>
                  <a:latin typeface="Rockwell"/>
                  <a:ea typeface="Rockwell"/>
                  <a:cs typeface="Rockwell"/>
                  <a:sym typeface="Rockwell"/>
                </a:rPr>
                <a:t>Paper FAFSA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5" name="Google Shape;385;p20"/>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4400"/>
              <a:buFont typeface="Twentieth Century"/>
              <a:buNone/>
            </a:pPr>
            <a:r>
              <a:rPr lang="en-US" sz="4400"/>
              <a:t>Three Ways to Apply for the FAFSA</a:t>
            </a:r>
            <a:endParaRPr/>
          </a:p>
        </p:txBody>
      </p:sp>
    </p:spTree>
    <p:extLst>
      <p:ext uri="{BB962C8B-B14F-4D97-AF65-F5344CB8AC3E}">
        <p14:creationId xmlns:p14="http://schemas.microsoft.com/office/powerpoint/2010/main" val="159847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pSp>
        <p:nvGrpSpPr>
          <p:cNvPr id="391" name="Google Shape;391;p21"/>
          <p:cNvGrpSpPr/>
          <p:nvPr/>
        </p:nvGrpSpPr>
        <p:grpSpPr>
          <a:xfrm>
            <a:off x="838200" y="1825625"/>
            <a:ext cx="10515600" cy="4351337"/>
            <a:chOff x="0" y="0"/>
            <a:chExt cx="10515600" cy="4351337"/>
          </a:xfrm>
        </p:grpSpPr>
        <p:sp>
          <p:nvSpPr>
            <p:cNvPr id="392" name="Google Shape;392;p21"/>
            <p:cNvSpPr/>
            <p:nvPr/>
          </p:nvSpPr>
          <p:spPr>
            <a:xfrm>
              <a:off x="0" y="0"/>
              <a:ext cx="10515600" cy="1958102"/>
            </a:xfrm>
            <a:prstGeom prst="roundRect">
              <a:avLst>
                <a:gd name="adj" fmla="val 10000"/>
              </a:avLst>
            </a:prstGeom>
            <a:solidFill>
              <a:srgbClr val="EAD9CB">
                <a:alpha val="89803"/>
              </a:srgbClr>
            </a:solidFill>
            <a:ln w="12700" cap="flat" cmpd="sng">
              <a:solidFill>
                <a:srgbClr val="EAD9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1"/>
            <p:cNvSpPr/>
            <p:nvPr/>
          </p:nvSpPr>
          <p:spPr>
            <a:xfrm>
              <a:off x="316674" y="261080"/>
              <a:ext cx="4705833" cy="1435941"/>
            </a:xfrm>
            <a:prstGeom prst="roundRect">
              <a:avLst>
                <a:gd name="adj" fmla="val 10000"/>
              </a:avLst>
            </a:prstGeom>
            <a:blipFill rotWithShape="1">
              <a:blip r:embed="rId3">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1"/>
            <p:cNvSpPr/>
            <p:nvPr/>
          </p:nvSpPr>
          <p:spPr>
            <a:xfrm rot="10800000">
              <a:off x="316674" y="1958102"/>
              <a:ext cx="4705833" cy="2393235"/>
            </a:xfrm>
            <a:prstGeom prst="round2SameRect">
              <a:avLst>
                <a:gd name="adj1" fmla="val 10500"/>
                <a:gd name="adj2" fmla="val 0"/>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1"/>
            <p:cNvSpPr txBox="1"/>
            <p:nvPr/>
          </p:nvSpPr>
          <p:spPr>
            <a:xfrm>
              <a:off x="390274" y="1958102"/>
              <a:ext cx="4558633" cy="2319635"/>
            </a:xfrm>
            <a:prstGeom prst="rect">
              <a:avLst/>
            </a:prstGeom>
            <a:noFill/>
            <a:ln>
              <a:noFill/>
            </a:ln>
          </p:spPr>
          <p:txBody>
            <a:bodyPr spcFirstLastPara="1" wrap="square" lIns="462275" tIns="462275" rIns="462275" bIns="4622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6500"/>
                <a:buFont typeface="Rockwell"/>
                <a:buNone/>
                <a:tabLst/>
                <a:defRPr/>
              </a:pPr>
              <a:r>
                <a:rPr kumimoji="0" lang="en-US" sz="6500" b="0" i="0" u="none" strike="noStrike" kern="0" cap="none" spc="0" normalizeH="0" baseline="0" noProof="0">
                  <a:ln>
                    <a:noFill/>
                  </a:ln>
                  <a:solidFill>
                    <a:srgbClr val="FFFFFF"/>
                  </a:solidFill>
                  <a:effectLst/>
                  <a:uLnTx/>
                  <a:uFillTx/>
                  <a:latin typeface="Rockwell"/>
                  <a:ea typeface="Rockwell"/>
                  <a:cs typeface="Rockwell"/>
                  <a:sym typeface="Rockwell"/>
                </a:rPr>
                <a:t>English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1"/>
            <p:cNvSpPr/>
            <p:nvPr/>
          </p:nvSpPr>
          <p:spPr>
            <a:xfrm>
              <a:off x="5493091" y="261080"/>
              <a:ext cx="4705833" cy="1435941"/>
            </a:xfrm>
            <a:prstGeom prst="roundRect">
              <a:avLst>
                <a:gd name="adj" fmla="val 10000"/>
              </a:avLst>
            </a:prstGeom>
            <a:blipFill rotWithShape="1">
              <a:blip r:embed="rId4">
                <a:alphaModFix/>
              </a:blip>
              <a:stretch>
                <a:fillRect t="-999" b="-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1"/>
            <p:cNvSpPr/>
            <p:nvPr/>
          </p:nvSpPr>
          <p:spPr>
            <a:xfrm rot="10800000">
              <a:off x="5493091" y="1958102"/>
              <a:ext cx="4705833" cy="2393235"/>
            </a:xfrm>
            <a:prstGeom prst="round2SameRect">
              <a:avLst>
                <a:gd name="adj1" fmla="val 10500"/>
                <a:gd name="adj2" fmla="val 0"/>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1"/>
            <p:cNvSpPr txBox="1"/>
            <p:nvPr/>
          </p:nvSpPr>
          <p:spPr>
            <a:xfrm>
              <a:off x="5566691" y="1958102"/>
              <a:ext cx="4558633" cy="2319635"/>
            </a:xfrm>
            <a:prstGeom prst="rect">
              <a:avLst/>
            </a:prstGeom>
            <a:noFill/>
            <a:ln>
              <a:noFill/>
            </a:ln>
          </p:spPr>
          <p:txBody>
            <a:bodyPr spcFirstLastPara="1" wrap="square" lIns="462275" tIns="462275" rIns="462275" bIns="4622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6500"/>
                <a:buFont typeface="Rockwell"/>
                <a:buNone/>
                <a:tabLst/>
                <a:defRPr/>
              </a:pPr>
              <a:r>
                <a:rPr kumimoji="0" lang="en-US" sz="6500" b="0" i="0" u="none" strike="noStrike" kern="0" cap="none" spc="0" normalizeH="0" baseline="0" noProof="0">
                  <a:ln>
                    <a:noFill/>
                  </a:ln>
                  <a:solidFill>
                    <a:srgbClr val="FFFFFF"/>
                  </a:solidFill>
                  <a:effectLst/>
                  <a:uLnTx/>
                  <a:uFillTx/>
                  <a:latin typeface="Rockwell"/>
                  <a:ea typeface="Rockwell"/>
                  <a:cs typeface="Rockwell"/>
                  <a:sym typeface="Rockwell"/>
                </a:rPr>
                <a:t>Spanish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9" name="Google Shape;399;p21"/>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FAFSA Website Language Options</a:t>
            </a:r>
            <a:endParaRPr/>
          </a:p>
        </p:txBody>
      </p:sp>
    </p:spTree>
    <p:extLst>
      <p:ext uri="{BB962C8B-B14F-4D97-AF65-F5344CB8AC3E}">
        <p14:creationId xmlns:p14="http://schemas.microsoft.com/office/powerpoint/2010/main" val="35378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2"/>
          <p:cNvSpPr txBox="1">
            <a:spLocks noGrp="1"/>
          </p:cNvSpPr>
          <p:nvPr>
            <p:ph type="title"/>
          </p:nvPr>
        </p:nvSpPr>
        <p:spPr>
          <a:xfrm>
            <a:off x="1169376" y="255134"/>
            <a:ext cx="10955215" cy="10368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Twentieth Century"/>
              <a:buNone/>
            </a:pPr>
            <a:r>
              <a:rPr lang="en-US" sz="4000"/>
              <a:t>Washington Application for State Financial Aid (WASFA)</a:t>
            </a:r>
            <a:endParaRPr/>
          </a:p>
        </p:txBody>
      </p:sp>
      <p:sp>
        <p:nvSpPr>
          <p:cNvPr id="406" name="Google Shape;406;p22"/>
          <p:cNvSpPr txBox="1">
            <a:spLocks noGrp="1"/>
          </p:cNvSpPr>
          <p:nvPr>
            <p:ph type="body" idx="1"/>
          </p:nvPr>
        </p:nvSpPr>
        <p:spPr>
          <a:xfrm>
            <a:off x="1295400" y="5947888"/>
            <a:ext cx="9601200" cy="65497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u="sng">
                <a:solidFill>
                  <a:schemeClr val="hlink"/>
                </a:solidFill>
                <a:hlinkClick r:id="rId3"/>
              </a:rPr>
              <a:t>https://wsac.wa.gov/WASFA</a:t>
            </a:r>
            <a:endParaRPr/>
          </a:p>
        </p:txBody>
      </p:sp>
      <p:pic>
        <p:nvPicPr>
          <p:cNvPr id="407" name="Google Shape;407;p22"/>
          <p:cNvPicPr preferRelativeResize="0"/>
          <p:nvPr/>
        </p:nvPicPr>
        <p:blipFill rotWithShape="1">
          <a:blip r:embed="rId4">
            <a:alphaModFix/>
          </a:blip>
          <a:srcRect r="1249" b="11287"/>
          <a:stretch/>
        </p:blipFill>
        <p:spPr>
          <a:xfrm>
            <a:off x="679449" y="1531013"/>
            <a:ext cx="10833101" cy="4515286"/>
          </a:xfrm>
          <a:prstGeom prst="rect">
            <a:avLst/>
          </a:prstGeom>
          <a:noFill/>
          <a:ln>
            <a:noFill/>
          </a:ln>
        </p:spPr>
      </p:pic>
      <p:sp>
        <p:nvSpPr>
          <p:cNvPr id="408" name="Google Shape;408;p22"/>
          <p:cNvSpPr/>
          <p:nvPr/>
        </p:nvSpPr>
        <p:spPr>
          <a:xfrm rot="-9947585">
            <a:off x="1105724" y="5822915"/>
            <a:ext cx="1160980" cy="446769"/>
          </a:xfrm>
          <a:prstGeom prst="rightArrow">
            <a:avLst>
              <a:gd name="adj1" fmla="val 42244"/>
              <a:gd name="adj2" fmla="val 50000"/>
            </a:avLst>
          </a:prstGeom>
          <a:solidFill>
            <a:srgbClr val="FF0000"/>
          </a:solidFill>
          <a:ln w="12700" cap="flat" cmpd="sng">
            <a:solidFill>
              <a:srgbClr val="9063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3823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Financial Aid Timeline</a:t>
            </a:r>
            <a:endParaRPr/>
          </a:p>
        </p:txBody>
      </p:sp>
      <p:grpSp>
        <p:nvGrpSpPr>
          <p:cNvPr id="415" name="Google Shape;415;p23"/>
          <p:cNvGrpSpPr/>
          <p:nvPr/>
        </p:nvGrpSpPr>
        <p:grpSpPr>
          <a:xfrm>
            <a:off x="3767087" y="1825499"/>
            <a:ext cx="5167779" cy="4775166"/>
            <a:chOff x="2471687" y="-3301"/>
            <a:chExt cx="5167779" cy="4775166"/>
          </a:xfrm>
        </p:grpSpPr>
        <p:sp>
          <p:nvSpPr>
            <p:cNvPr id="416" name="Google Shape;416;p23"/>
            <p:cNvSpPr/>
            <p:nvPr/>
          </p:nvSpPr>
          <p:spPr>
            <a:xfrm>
              <a:off x="2679889" y="-3301"/>
              <a:ext cx="4751374" cy="4751374"/>
            </a:xfrm>
            <a:custGeom>
              <a:avLst/>
              <a:gdLst/>
              <a:ahLst/>
              <a:cxnLst/>
              <a:rect l="l" t="t" r="r" b="b"/>
              <a:pathLst>
                <a:path w="120000" h="120000" extrusionOk="0">
                  <a:moveTo>
                    <a:pt x="75283" y="5511"/>
                  </a:moveTo>
                  <a:lnTo>
                    <a:pt x="75283" y="5511"/>
                  </a:lnTo>
                  <a:cubicBezTo>
                    <a:pt x="100956" y="12711"/>
                    <a:pt x="118120" y="36856"/>
                    <a:pt x="116486" y="63470"/>
                  </a:cubicBezTo>
                  <a:cubicBezTo>
                    <a:pt x="114851" y="90083"/>
                    <a:pt x="94861" y="111945"/>
                    <a:pt x="68500" y="115950"/>
                  </a:cubicBezTo>
                  <a:cubicBezTo>
                    <a:pt x="42138" y="119955"/>
                    <a:pt x="16558" y="105015"/>
                    <a:pt x="7093" y="80088"/>
                  </a:cubicBezTo>
                  <a:cubicBezTo>
                    <a:pt x="-2371" y="55160"/>
                    <a:pt x="6848" y="27008"/>
                    <a:pt x="29225" y="12508"/>
                  </a:cubicBezTo>
                  <a:lnTo>
                    <a:pt x="27629" y="9510"/>
                  </a:lnTo>
                  <a:lnTo>
                    <a:pt x="34897" y="12837"/>
                  </a:lnTo>
                  <a:lnTo>
                    <a:pt x="33805" y="21114"/>
                  </a:lnTo>
                  <a:lnTo>
                    <a:pt x="32211" y="18118"/>
                  </a:lnTo>
                  <a:lnTo>
                    <a:pt x="32211" y="18118"/>
                  </a:lnTo>
                  <a:cubicBezTo>
                    <a:pt x="12520" y="31182"/>
                    <a:pt x="4589" y="56199"/>
                    <a:pt x="13156" y="78223"/>
                  </a:cubicBezTo>
                  <a:cubicBezTo>
                    <a:pt x="21724" y="100246"/>
                    <a:pt x="44475" y="113327"/>
                    <a:pt x="67818" y="109651"/>
                  </a:cubicBezTo>
                  <a:cubicBezTo>
                    <a:pt x="91161" y="105976"/>
                    <a:pt x="108792" y="86536"/>
                    <a:pt x="110177" y="62946"/>
                  </a:cubicBezTo>
                  <a:cubicBezTo>
                    <a:pt x="111562" y="39355"/>
                    <a:pt x="96327" y="17986"/>
                    <a:pt x="73574" y="11604"/>
                  </a:cubicBezTo>
                  <a:close/>
                </a:path>
              </a:pathLst>
            </a:custGeom>
            <a:solidFill>
              <a:srgbClr val="C8C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3"/>
            <p:cNvSpPr/>
            <p:nvPr/>
          </p:nvSpPr>
          <p:spPr>
            <a:xfrm>
              <a:off x="4140981" y="2200"/>
              <a:ext cx="1829190" cy="914595"/>
            </a:xfrm>
            <a:prstGeom prst="roundRect">
              <a:avLst>
                <a:gd name="adj" fmla="val 16667"/>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3"/>
            <p:cNvSpPr txBox="1"/>
            <p:nvPr/>
          </p:nvSpPr>
          <p:spPr>
            <a:xfrm>
              <a:off x="4185628" y="46847"/>
              <a:ext cx="1739896" cy="825301"/>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Twentieth Century"/>
                <a:buNone/>
                <a:tabLst/>
                <a:defRPr/>
              </a:pP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Gather required documents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3"/>
            <p:cNvSpPr/>
            <p:nvPr/>
          </p:nvSpPr>
          <p:spPr>
            <a:xfrm>
              <a:off x="5810276" y="965967"/>
              <a:ext cx="1829190" cy="914595"/>
            </a:xfrm>
            <a:prstGeom prst="roundRect">
              <a:avLst>
                <a:gd name="adj" fmla="val 16667"/>
              </a:avLst>
            </a:prstGeom>
            <a:solidFill>
              <a:srgbClr val="18637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3"/>
            <p:cNvSpPr txBox="1"/>
            <p:nvPr/>
          </p:nvSpPr>
          <p:spPr>
            <a:xfrm>
              <a:off x="5854923" y="1010614"/>
              <a:ext cx="1739896" cy="825301"/>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Twentieth Century"/>
                <a:buNone/>
                <a:tabLst/>
                <a:defRPr/>
              </a:pP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Create an FSA ID or WASFA account (only created once)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3"/>
            <p:cNvSpPr/>
            <p:nvPr/>
          </p:nvSpPr>
          <p:spPr>
            <a:xfrm>
              <a:off x="5810276" y="2893502"/>
              <a:ext cx="1829190" cy="914595"/>
            </a:xfrm>
            <a:prstGeom prst="roundRect">
              <a:avLst>
                <a:gd name="adj" fmla="val 16667"/>
              </a:avLst>
            </a:prstGeom>
            <a:solidFill>
              <a:srgbClr val="1B70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3"/>
            <p:cNvSpPr txBox="1"/>
            <p:nvPr/>
          </p:nvSpPr>
          <p:spPr>
            <a:xfrm>
              <a:off x="5854923" y="2938149"/>
              <a:ext cx="1739896" cy="825301"/>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Twentieth Century"/>
                <a:buNone/>
                <a:tabLst/>
                <a:defRPr/>
              </a:pP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FAFSA &amp; WASFA open October 1</a:t>
              </a:r>
              <a:r>
                <a:rPr kumimoji="0" lang="en-US" sz="1400" b="0" i="0" u="none" strike="noStrike" kern="0" cap="none" spc="0" normalizeH="0" baseline="30000" noProof="0">
                  <a:ln>
                    <a:noFill/>
                  </a:ln>
                  <a:solidFill>
                    <a:srgbClr val="FFFFFF"/>
                  </a:solidFill>
                  <a:effectLst/>
                  <a:uLnTx/>
                  <a:uFillTx/>
                  <a:latin typeface="Twentieth Century"/>
                  <a:ea typeface="Twentieth Century"/>
                  <a:cs typeface="Twentieth Century"/>
                  <a:sym typeface="Twentieth Century"/>
                </a:rPr>
                <a:t>st</a:t>
              </a: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3"/>
            <p:cNvSpPr/>
            <p:nvPr/>
          </p:nvSpPr>
          <p:spPr>
            <a:xfrm>
              <a:off x="4140981" y="3857270"/>
              <a:ext cx="1829190" cy="914595"/>
            </a:xfrm>
            <a:prstGeom prst="roundRect">
              <a:avLst>
                <a:gd name="adj" fmla="val 16667"/>
              </a:avLst>
            </a:prstGeom>
            <a:solidFill>
              <a:srgbClr val="1E6C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3"/>
            <p:cNvSpPr txBox="1"/>
            <p:nvPr/>
          </p:nvSpPr>
          <p:spPr>
            <a:xfrm>
              <a:off x="4185628" y="3901917"/>
              <a:ext cx="1739896" cy="825301"/>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Twentieth Century"/>
                <a:buNone/>
                <a:tabLst/>
                <a:defRPr/>
              </a:pP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Students apply for financial aid and admissions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3"/>
            <p:cNvSpPr/>
            <p:nvPr/>
          </p:nvSpPr>
          <p:spPr>
            <a:xfrm>
              <a:off x="2471687" y="2893502"/>
              <a:ext cx="1829190" cy="914595"/>
            </a:xfrm>
            <a:prstGeom prst="roundRect">
              <a:avLst>
                <a:gd name="adj" fmla="val 16667"/>
              </a:avLst>
            </a:prstGeom>
            <a:solidFill>
              <a:srgbClr val="21682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3"/>
            <p:cNvSpPr txBox="1"/>
            <p:nvPr/>
          </p:nvSpPr>
          <p:spPr>
            <a:xfrm>
              <a:off x="2516334" y="2938149"/>
              <a:ext cx="1739896" cy="825301"/>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Twentieth Century"/>
                <a:buNone/>
                <a:tabLst/>
                <a:defRPr/>
              </a:pP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Follow up with colleges for any additional request for information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3"/>
            <p:cNvSpPr/>
            <p:nvPr/>
          </p:nvSpPr>
          <p:spPr>
            <a:xfrm>
              <a:off x="2471687" y="965967"/>
              <a:ext cx="1829190" cy="914595"/>
            </a:xfrm>
            <a:prstGeom prst="roundRect">
              <a:avLst>
                <a:gd name="adj" fmla="val 16667"/>
              </a:avLst>
            </a:prstGeom>
            <a:solidFill>
              <a:srgbClr val="33652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3"/>
            <p:cNvSpPr txBox="1"/>
            <p:nvPr/>
          </p:nvSpPr>
          <p:spPr>
            <a:xfrm>
              <a:off x="2516334" y="1010614"/>
              <a:ext cx="1739896" cy="825301"/>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Twentieth Century"/>
                <a:buNone/>
                <a:tabLst/>
                <a:defRPr/>
              </a:pPr>
              <a:r>
                <a:rPr kumimoji="0" lang="en-US" sz="1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Review your award letters and accept your aid.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86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434" name="Google Shape;434;p24"/>
          <p:cNvGrpSpPr/>
          <p:nvPr/>
        </p:nvGrpSpPr>
        <p:grpSpPr>
          <a:xfrm>
            <a:off x="2330543" y="1756816"/>
            <a:ext cx="7530911" cy="4661993"/>
            <a:chOff x="1773331" y="2628"/>
            <a:chExt cx="7530911" cy="4661993"/>
          </a:xfrm>
        </p:grpSpPr>
        <p:sp>
          <p:nvSpPr>
            <p:cNvPr id="435" name="Google Shape;435;p24"/>
            <p:cNvSpPr/>
            <p:nvPr/>
          </p:nvSpPr>
          <p:spPr>
            <a:xfrm>
              <a:off x="1773331" y="2628"/>
              <a:ext cx="3586148" cy="2151689"/>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4"/>
            <p:cNvSpPr txBox="1"/>
            <p:nvPr/>
          </p:nvSpPr>
          <p:spPr>
            <a:xfrm>
              <a:off x="1773331" y="2628"/>
              <a:ext cx="3586148" cy="2151689"/>
            </a:xfrm>
            <a:prstGeom prst="rect">
              <a:avLst/>
            </a:prstGeom>
            <a:noFill/>
            <a:ln>
              <a:noFill/>
            </a:ln>
          </p:spPr>
          <p:txBody>
            <a:bodyPr spcFirstLastPara="1" wrap="square" lIns="133350" tIns="133350" rIns="133350" bIns="1333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500"/>
                <a:buFont typeface="Twentieth Century"/>
                <a:buNone/>
                <a:tabLst/>
                <a:defRPr/>
              </a:pPr>
              <a:r>
                <a:rPr kumimoji="0" lang="en-US" sz="3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Opens October 1 every year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4"/>
            <p:cNvSpPr/>
            <p:nvPr/>
          </p:nvSpPr>
          <p:spPr>
            <a:xfrm>
              <a:off x="5718094" y="2628"/>
              <a:ext cx="3586148" cy="2151689"/>
            </a:xfrm>
            <a:prstGeom prst="rect">
              <a:avLst/>
            </a:prstGeom>
            <a:solidFill>
              <a:srgbClr val="3A714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4"/>
            <p:cNvSpPr txBox="1"/>
            <p:nvPr/>
          </p:nvSpPr>
          <p:spPr>
            <a:xfrm>
              <a:off x="5718094" y="2628"/>
              <a:ext cx="3586148" cy="2151689"/>
            </a:xfrm>
            <a:prstGeom prst="rect">
              <a:avLst/>
            </a:prstGeom>
            <a:noFill/>
            <a:ln>
              <a:noFill/>
            </a:ln>
          </p:spPr>
          <p:txBody>
            <a:bodyPr spcFirstLastPara="1" wrap="square" lIns="133350" tIns="133350" rIns="133350" bIns="1333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500"/>
                <a:buFont typeface="Twentieth Century"/>
                <a:buNone/>
                <a:tabLst/>
                <a:defRPr/>
              </a:pPr>
              <a:r>
                <a:rPr kumimoji="0" lang="en-US" sz="3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Apply early to maximize aid opportunities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4"/>
            <p:cNvSpPr/>
            <p:nvPr/>
          </p:nvSpPr>
          <p:spPr>
            <a:xfrm>
              <a:off x="1773331" y="2512932"/>
              <a:ext cx="3586148" cy="2151689"/>
            </a:xfrm>
            <a:prstGeom prst="rect">
              <a:avLst/>
            </a:prstGeom>
            <a:solidFill>
              <a:srgbClr val="55787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4"/>
            <p:cNvSpPr txBox="1"/>
            <p:nvPr/>
          </p:nvSpPr>
          <p:spPr>
            <a:xfrm>
              <a:off x="1773331" y="2512932"/>
              <a:ext cx="3586148" cy="2151689"/>
            </a:xfrm>
            <a:prstGeom prst="rect">
              <a:avLst/>
            </a:prstGeom>
            <a:noFill/>
            <a:ln>
              <a:noFill/>
            </a:ln>
          </p:spPr>
          <p:txBody>
            <a:bodyPr spcFirstLastPara="1" wrap="square" lIns="133350" tIns="133350" rIns="133350" bIns="1333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500"/>
                <a:buFont typeface="Twentieth Century"/>
                <a:buNone/>
                <a:tabLst/>
                <a:defRPr/>
              </a:pPr>
              <a:r>
                <a:rPr kumimoji="0" lang="en-US" sz="3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The Class of 2022 will complete the 2022-23 FAFSA or WASFA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4"/>
            <p:cNvSpPr/>
            <p:nvPr/>
          </p:nvSpPr>
          <p:spPr>
            <a:xfrm>
              <a:off x="5718094" y="2512932"/>
              <a:ext cx="3586148" cy="2151689"/>
            </a:xfrm>
            <a:prstGeom prst="rect">
              <a:avLst/>
            </a:prstGeom>
            <a:solidFill>
              <a:srgbClr val="7678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4"/>
            <p:cNvSpPr txBox="1"/>
            <p:nvPr/>
          </p:nvSpPr>
          <p:spPr>
            <a:xfrm>
              <a:off x="5718094" y="2512932"/>
              <a:ext cx="3586148" cy="2151689"/>
            </a:xfrm>
            <a:prstGeom prst="rect">
              <a:avLst/>
            </a:prstGeom>
            <a:noFill/>
            <a:ln>
              <a:noFill/>
            </a:ln>
          </p:spPr>
          <p:txBody>
            <a:bodyPr spcFirstLastPara="1" wrap="square" lIns="133350" tIns="133350" rIns="133350" bIns="1333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500"/>
                <a:buFont typeface="Twentieth Century"/>
                <a:buNone/>
                <a:tabLst/>
                <a:defRPr/>
              </a:pPr>
              <a:r>
                <a:rPr kumimoji="0" lang="en-US" sz="3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You will use your 2020 income information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3" name="Google Shape;443;p24"/>
          <p:cNvSpPr txBox="1">
            <a:spLocks noGrp="1"/>
          </p:cNvSpPr>
          <p:nvPr>
            <p:ph type="title"/>
          </p:nvPr>
        </p:nvSpPr>
        <p:spPr>
          <a:xfrm>
            <a:off x="1271849" y="160884"/>
            <a:ext cx="10741200" cy="103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960"/>
              <a:buFont typeface="Twentieth Century"/>
              <a:buNone/>
            </a:pPr>
            <a:r>
              <a:rPr lang="en-US" sz="2960"/>
              <a:t>Important Financial Aid Information for the Class of 2022 or adults wishing to start college or apprenticeship program in 2023 </a:t>
            </a:r>
            <a:endParaRPr sz="1520"/>
          </a:p>
        </p:txBody>
      </p:sp>
    </p:spTree>
    <p:extLst>
      <p:ext uri="{BB962C8B-B14F-4D97-AF65-F5344CB8AC3E}">
        <p14:creationId xmlns:p14="http://schemas.microsoft.com/office/powerpoint/2010/main" val="23730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25293" y="659219"/>
            <a:ext cx="3866707" cy="680483"/>
          </a:xfrm>
          <a:prstGeom prst="rect">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entagon 7"/>
          <p:cNvSpPr/>
          <p:nvPr/>
        </p:nvSpPr>
        <p:spPr>
          <a:xfrm>
            <a:off x="0" y="659219"/>
            <a:ext cx="9377916" cy="680484"/>
          </a:xfrm>
          <a:prstGeom prst="homePlate">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77049" y="365123"/>
            <a:ext cx="7599389" cy="1259491"/>
          </a:xfrm>
        </p:spPr>
        <p:txBody>
          <a:bodyPr>
            <a:normAutofit fontScale="90000"/>
          </a:bodyPr>
          <a:lstStyle/>
          <a:p>
            <a:r>
              <a:rPr lang="en-US" dirty="0">
                <a:solidFill>
                  <a:schemeClr val="bg1"/>
                </a:solidFill>
                <a:latin typeface="Myriad Pro" charset="0"/>
                <a:ea typeface="Myriad Pro" charset="0"/>
                <a:cs typeface="Myriad Pro" charset="0"/>
              </a:rPr>
              <a:t>Steering Committee Members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
        <p:nvSpPr>
          <p:cNvPr id="9" name="Content Placeholder 8">
            <a:extLst>
              <a:ext uri="{FF2B5EF4-FFF2-40B4-BE49-F238E27FC236}">
                <a16:creationId xmlns:a16="http://schemas.microsoft.com/office/drawing/2014/main" id="{C009D386-9EC3-4313-B22F-A67AD3533537}"/>
              </a:ext>
            </a:extLst>
          </p:cNvPr>
          <p:cNvSpPr>
            <a:spLocks noGrp="1"/>
          </p:cNvSpPr>
          <p:nvPr>
            <p:ph idx="1"/>
          </p:nvPr>
        </p:nvSpPr>
        <p:spPr>
          <a:xfrm>
            <a:off x="879143" y="1633798"/>
            <a:ext cx="10939818" cy="5039957"/>
          </a:xfrm>
        </p:spPr>
        <p:txBody>
          <a:bodyPr>
            <a:normAutofit fontScale="92500" lnSpcReduction="20000"/>
          </a:bodyPr>
          <a:lstStyle/>
          <a:p>
            <a:pPr marL="0" indent="0">
              <a:lnSpc>
                <a:spcPct val="110000"/>
              </a:lnSpc>
              <a:buNone/>
            </a:pPr>
            <a:r>
              <a:rPr lang="en-US" b="1" dirty="0"/>
              <a:t>Lorena Shah – </a:t>
            </a:r>
            <a:r>
              <a:rPr lang="en-US" i="1" dirty="0"/>
              <a:t>Opportunity Council </a:t>
            </a:r>
          </a:p>
          <a:p>
            <a:pPr marL="0" indent="0">
              <a:lnSpc>
                <a:spcPct val="110000"/>
              </a:lnSpc>
              <a:buNone/>
            </a:pPr>
            <a:r>
              <a:rPr lang="en-US" b="1" dirty="0"/>
              <a:t>Yarrow Greer </a:t>
            </a:r>
            <a:r>
              <a:rPr lang="en-US" dirty="0"/>
              <a:t>– </a:t>
            </a:r>
            <a:r>
              <a:rPr lang="en-US" i="1" dirty="0"/>
              <a:t>Opportunity Council</a:t>
            </a:r>
          </a:p>
          <a:p>
            <a:pPr marL="0" indent="0">
              <a:lnSpc>
                <a:spcPct val="110000"/>
              </a:lnSpc>
              <a:buNone/>
            </a:pPr>
            <a:r>
              <a:rPr lang="en-US" b="1" dirty="0"/>
              <a:t>Emily </a:t>
            </a:r>
            <a:r>
              <a:rPr lang="en-US" b="1" dirty="0" err="1"/>
              <a:t>Hermansen</a:t>
            </a:r>
            <a:r>
              <a:rPr lang="en-US" b="1" dirty="0"/>
              <a:t> </a:t>
            </a:r>
            <a:r>
              <a:rPr lang="en-US" dirty="0"/>
              <a:t>– </a:t>
            </a:r>
            <a:r>
              <a:rPr lang="en-US" i="1" dirty="0"/>
              <a:t>Opportunity Council </a:t>
            </a:r>
          </a:p>
          <a:p>
            <a:pPr marL="0" indent="0">
              <a:lnSpc>
                <a:spcPct val="110000"/>
              </a:lnSpc>
              <a:buNone/>
            </a:pPr>
            <a:r>
              <a:rPr lang="en-US" b="1" dirty="0"/>
              <a:t>Patty Boyce </a:t>
            </a:r>
            <a:r>
              <a:rPr lang="en-US" dirty="0"/>
              <a:t>– </a:t>
            </a:r>
            <a:r>
              <a:rPr lang="en-US" i="1" dirty="0"/>
              <a:t>United Way of Whatcom County </a:t>
            </a:r>
          </a:p>
          <a:p>
            <a:pPr marL="0" indent="0">
              <a:lnSpc>
                <a:spcPct val="110000"/>
              </a:lnSpc>
              <a:buNone/>
            </a:pPr>
            <a:r>
              <a:rPr lang="en-US" b="1" dirty="0"/>
              <a:t>Katherine </a:t>
            </a:r>
            <a:r>
              <a:rPr lang="en-US" b="1" dirty="0" err="1"/>
              <a:t>Freimund</a:t>
            </a:r>
            <a:r>
              <a:rPr lang="en-US" b="1" dirty="0"/>
              <a:t> </a:t>
            </a:r>
            <a:r>
              <a:rPr lang="en-US" dirty="0"/>
              <a:t>– </a:t>
            </a:r>
            <a:r>
              <a:rPr lang="en-US" i="1" dirty="0"/>
              <a:t>Whatcom Literacy Council</a:t>
            </a:r>
          </a:p>
          <a:p>
            <a:pPr marL="0" indent="0">
              <a:lnSpc>
                <a:spcPct val="110000"/>
              </a:lnSpc>
              <a:buNone/>
            </a:pPr>
            <a:r>
              <a:rPr lang="en-US" b="1" dirty="0"/>
              <a:t>Caitlin </a:t>
            </a:r>
            <a:r>
              <a:rPr lang="en-US" b="1" dirty="0" err="1"/>
              <a:t>Willson</a:t>
            </a:r>
            <a:r>
              <a:rPr lang="en-US" b="1" dirty="0"/>
              <a:t> </a:t>
            </a:r>
            <a:r>
              <a:rPr lang="en-US" dirty="0"/>
              <a:t>–</a:t>
            </a:r>
            <a:r>
              <a:rPr lang="en-US" i="1" dirty="0"/>
              <a:t> WECU </a:t>
            </a:r>
          </a:p>
          <a:p>
            <a:pPr marL="0" indent="0">
              <a:lnSpc>
                <a:spcPct val="110000"/>
              </a:lnSpc>
              <a:buNone/>
            </a:pPr>
            <a:r>
              <a:rPr lang="en-US" b="1" dirty="0"/>
              <a:t>Ashley </a:t>
            </a:r>
            <a:r>
              <a:rPr lang="en-US" b="1" dirty="0" err="1"/>
              <a:t>DeLatour</a:t>
            </a:r>
            <a:r>
              <a:rPr lang="en-US" b="1" dirty="0"/>
              <a:t> </a:t>
            </a:r>
            <a:r>
              <a:rPr lang="en-US" dirty="0"/>
              <a:t>– </a:t>
            </a:r>
            <a:r>
              <a:rPr lang="en-US" i="1" dirty="0" err="1"/>
              <a:t>FuturesNW</a:t>
            </a:r>
            <a:endParaRPr lang="en-US" i="1" dirty="0"/>
          </a:p>
          <a:p>
            <a:pPr marL="0" indent="0">
              <a:lnSpc>
                <a:spcPct val="110000"/>
              </a:lnSpc>
              <a:buNone/>
            </a:pPr>
            <a:r>
              <a:rPr lang="en-US" b="1" dirty="0"/>
              <a:t>Megan </a:t>
            </a:r>
            <a:r>
              <a:rPr lang="en-US" b="1" dirty="0" err="1"/>
              <a:t>Wingo</a:t>
            </a:r>
            <a:r>
              <a:rPr lang="en-US" b="1" dirty="0"/>
              <a:t> </a:t>
            </a:r>
            <a:r>
              <a:rPr lang="en-US" dirty="0"/>
              <a:t>– </a:t>
            </a:r>
            <a:r>
              <a:rPr lang="en-US" i="1" dirty="0" err="1"/>
              <a:t>FuturesNW</a:t>
            </a:r>
            <a:endParaRPr lang="en-US" i="1" dirty="0"/>
          </a:p>
          <a:p>
            <a:pPr marL="0" indent="0">
              <a:lnSpc>
                <a:spcPct val="110000"/>
              </a:lnSpc>
              <a:buNone/>
            </a:pPr>
            <a:r>
              <a:rPr lang="en-US" b="1" dirty="0"/>
              <a:t>Michael Cox </a:t>
            </a:r>
            <a:r>
              <a:rPr lang="en-US" dirty="0"/>
              <a:t>– </a:t>
            </a:r>
            <a:r>
              <a:rPr lang="en-US" i="1" dirty="0"/>
              <a:t>Whatcom County Library System</a:t>
            </a:r>
          </a:p>
          <a:p>
            <a:pPr marL="0" indent="0">
              <a:lnSpc>
                <a:spcPct val="110000"/>
              </a:lnSpc>
              <a:buNone/>
            </a:pPr>
            <a:r>
              <a:rPr lang="en-US" b="1" dirty="0"/>
              <a:t>Edith Tate </a:t>
            </a:r>
            <a:r>
              <a:rPr lang="en-US" dirty="0"/>
              <a:t>– </a:t>
            </a:r>
            <a:r>
              <a:rPr lang="en-US" i="1" dirty="0"/>
              <a:t>Opportunity Council </a:t>
            </a:r>
          </a:p>
          <a:p>
            <a:endParaRPr lang="en-US" dirty="0"/>
          </a:p>
        </p:txBody>
      </p:sp>
    </p:spTree>
    <p:extLst>
      <p:ext uri="{BB962C8B-B14F-4D97-AF65-F5344CB8AC3E}">
        <p14:creationId xmlns:p14="http://schemas.microsoft.com/office/powerpoint/2010/main" val="2879904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25"/>
          <p:cNvGrpSpPr/>
          <p:nvPr/>
        </p:nvGrpSpPr>
        <p:grpSpPr>
          <a:xfrm>
            <a:off x="838200" y="1837736"/>
            <a:ext cx="10515600" cy="4674240"/>
            <a:chOff x="0" y="12112"/>
            <a:chExt cx="10515600" cy="4674240"/>
          </a:xfrm>
        </p:grpSpPr>
        <p:sp>
          <p:nvSpPr>
            <p:cNvPr id="450" name="Google Shape;450;p25"/>
            <p:cNvSpPr/>
            <p:nvPr/>
          </p:nvSpPr>
          <p:spPr>
            <a:xfrm>
              <a:off x="0" y="12112"/>
              <a:ext cx="10515600" cy="730079"/>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txBox="1"/>
            <p:nvPr/>
          </p:nvSpPr>
          <p:spPr>
            <a:xfrm>
              <a:off x="35640" y="47752"/>
              <a:ext cx="10444320" cy="65879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200"/>
                <a:buFont typeface="Twentieth Century"/>
                <a:buNone/>
                <a:tabLst/>
                <a:defRPr/>
              </a:pPr>
              <a:r>
                <a:rPr kumimoji="0" lang="en-US" sz="3200" b="1"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Explore Your Options</a:t>
              </a:r>
              <a:endParaRPr kumimoji="0" sz="32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452" name="Google Shape;452;p25"/>
            <p:cNvSpPr/>
            <p:nvPr/>
          </p:nvSpPr>
          <p:spPr>
            <a:xfrm>
              <a:off x="0" y="742192"/>
              <a:ext cx="10515600" cy="72864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txBox="1"/>
            <p:nvPr/>
          </p:nvSpPr>
          <p:spPr>
            <a:xfrm>
              <a:off x="0" y="742192"/>
              <a:ext cx="10515600" cy="728640"/>
            </a:xfrm>
            <a:prstGeom prst="rect">
              <a:avLst/>
            </a:prstGeom>
            <a:noFill/>
            <a:ln>
              <a:noFill/>
            </a:ln>
          </p:spPr>
          <p:txBody>
            <a:bodyPr spcFirstLastPara="1" wrap="square" lIns="333850" tIns="30475" rIns="170675" bIns="30475" anchor="t" anchorCtr="0">
              <a:noAutofit/>
            </a:bodyPr>
            <a:lstStyle/>
            <a:p>
              <a:pPr marL="228600" marR="0" lvl="1" indent="-228600" algn="l" defTabSz="914400" rtl="0" eaLnBrk="1" fontAlgn="auto" latinLnBrk="0" hangingPunct="1">
                <a:lnSpc>
                  <a:spcPct val="90000"/>
                </a:lnSpc>
                <a:spcBef>
                  <a:spcPts val="0"/>
                </a:spcBef>
                <a:spcAft>
                  <a:spcPts val="0"/>
                </a:spcAft>
                <a:buClr>
                  <a:srgbClr val="3F3F3F"/>
                </a:buClr>
                <a:buSzPts val="2400"/>
                <a:buFont typeface="Twentieth Century"/>
                <a:buChar char="•"/>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Explore your post secondary options using your high school and beyond plan.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480"/>
                </a:spcBef>
                <a:spcAft>
                  <a:spcPts val="0"/>
                </a:spcAft>
                <a:buClr>
                  <a:srgbClr val="3F3F3F"/>
                </a:buClr>
                <a:buSzPts val="2400"/>
                <a:buFont typeface="Twentieth Century"/>
                <a:buChar char="•"/>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Talk to your counselor to make sure you are on track for graduation.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0" y="1470832"/>
              <a:ext cx="10515600" cy="730079"/>
            </a:xfrm>
            <a:prstGeom prst="roundRect">
              <a:avLst>
                <a:gd name="adj" fmla="val 16667"/>
              </a:avLst>
            </a:prstGeom>
            <a:solidFill>
              <a:srgbClr val="47756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txBox="1"/>
            <p:nvPr/>
          </p:nvSpPr>
          <p:spPr>
            <a:xfrm>
              <a:off x="35640" y="1506472"/>
              <a:ext cx="10444320" cy="65879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200"/>
                <a:buFont typeface="Twentieth Century"/>
                <a:buNone/>
                <a:tabLst/>
                <a:defRPr/>
              </a:pPr>
              <a:r>
                <a:rPr kumimoji="0" lang="en-US" sz="3200" b="1"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Determine Which Financial Aid Application To Use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0" y="2200912"/>
              <a:ext cx="10515600" cy="662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5"/>
            <p:cNvSpPr txBox="1"/>
            <p:nvPr/>
          </p:nvSpPr>
          <p:spPr>
            <a:xfrm>
              <a:off x="0" y="2200912"/>
              <a:ext cx="10515600" cy="662400"/>
            </a:xfrm>
            <a:prstGeom prst="rect">
              <a:avLst/>
            </a:prstGeom>
            <a:noFill/>
            <a:ln>
              <a:noFill/>
            </a:ln>
          </p:spPr>
          <p:txBody>
            <a:bodyPr spcFirstLastPara="1" wrap="square" lIns="333850" tIns="30475" rIns="170675" bIns="30475" anchor="t" anchorCtr="0">
              <a:noAutofit/>
            </a:bodyPr>
            <a:lstStyle/>
            <a:p>
              <a:pPr marL="228600" marR="0" lvl="1" indent="-228600" algn="l" defTabSz="914400" rtl="0" eaLnBrk="1" fontAlgn="auto" latinLnBrk="0" hangingPunct="1">
                <a:lnSpc>
                  <a:spcPct val="90000"/>
                </a:lnSpc>
                <a:spcBef>
                  <a:spcPts val="0"/>
                </a:spcBef>
                <a:spcAft>
                  <a:spcPts val="0"/>
                </a:spcAft>
                <a:buClr>
                  <a:srgbClr val="3F3F3F"/>
                </a:buClr>
                <a:buSzPts val="2400"/>
                <a:buFont typeface="Twentieth Century"/>
                <a:buChar char="•"/>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If you are not sure which application to complete go to </a:t>
              </a:r>
              <a:r>
                <a:rPr kumimoji="0" lang="en-US" sz="2400" b="0" i="0" u="sng" strike="noStrike" kern="0" cap="none" spc="0" normalizeH="0" baseline="0" noProof="0">
                  <a:ln>
                    <a:noFill/>
                  </a:ln>
                  <a:solidFill>
                    <a:srgbClr val="3F3F3F"/>
                  </a:solidFill>
                  <a:effectLst/>
                  <a:uLnTx/>
                  <a:uFillTx/>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https://wsac.wa.gov/WASFAelig</a:t>
              </a:r>
              <a:endParaRPr kumimoji="0"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p:txBody>
        </p:sp>
        <p:sp>
          <p:nvSpPr>
            <p:cNvPr id="458" name="Google Shape;458;p25"/>
            <p:cNvSpPr/>
            <p:nvPr/>
          </p:nvSpPr>
          <p:spPr>
            <a:xfrm>
              <a:off x="0" y="2863312"/>
              <a:ext cx="10515600" cy="730079"/>
            </a:xfrm>
            <a:prstGeom prst="roundRect">
              <a:avLst>
                <a:gd name="adj" fmla="val 16667"/>
              </a:avLst>
            </a:prstGeom>
            <a:solidFill>
              <a:srgbClr val="7678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5"/>
            <p:cNvSpPr txBox="1"/>
            <p:nvPr/>
          </p:nvSpPr>
          <p:spPr>
            <a:xfrm>
              <a:off x="35640" y="2898952"/>
              <a:ext cx="10444320" cy="65879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200"/>
                <a:buFont typeface="Twentieth Century"/>
                <a:buNone/>
                <a:tabLst/>
                <a:defRPr/>
              </a:pPr>
              <a:r>
                <a:rPr kumimoji="0" lang="en-US" sz="3200" b="1"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Create an FSA ID or WASFA Account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0" y="3593392"/>
              <a:ext cx="10515600" cy="109296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txBox="1"/>
            <p:nvPr/>
          </p:nvSpPr>
          <p:spPr>
            <a:xfrm>
              <a:off x="0" y="3593392"/>
              <a:ext cx="10515600" cy="1092960"/>
            </a:xfrm>
            <a:prstGeom prst="rect">
              <a:avLst/>
            </a:prstGeom>
            <a:noFill/>
            <a:ln>
              <a:noFill/>
            </a:ln>
          </p:spPr>
          <p:txBody>
            <a:bodyPr spcFirstLastPara="1" wrap="square" lIns="333850" tIns="30475" rIns="170675" bIns="30475" anchor="t" anchorCtr="0">
              <a:noAutofit/>
            </a:bodyPr>
            <a:lstStyle/>
            <a:p>
              <a:pPr marL="228600" marR="0" lvl="1" indent="-228600" algn="l" defTabSz="914400" rtl="0" eaLnBrk="1" fontAlgn="auto" latinLnBrk="0" hangingPunct="1">
                <a:lnSpc>
                  <a:spcPct val="90000"/>
                </a:lnSpc>
                <a:spcBef>
                  <a:spcPts val="0"/>
                </a:spcBef>
                <a:spcAft>
                  <a:spcPts val="0"/>
                </a:spcAft>
                <a:buClr>
                  <a:srgbClr val="3F3F3F"/>
                </a:buClr>
                <a:buSzPts val="2400"/>
                <a:buFont typeface="Twentieth Century"/>
                <a:buChar char="•"/>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You can create an FSA ID by going to </a:t>
              </a:r>
              <a:r>
                <a:rPr kumimoji="0" lang="en-US" sz="2400" b="0" i="0" u="sng" strike="noStrike" kern="0" cap="none" spc="0" normalizeH="0" baseline="0" noProof="0">
                  <a:ln>
                    <a:noFill/>
                  </a:ln>
                  <a:solidFill>
                    <a:srgbClr val="3F3F3F"/>
                  </a:solidFill>
                  <a:effectLst/>
                  <a:uLnTx/>
                  <a:uFillTx/>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https://fsaid.ed.gov/npas/index.htm</a:t>
              </a:r>
              <a:endParaRPr kumimoji="0"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a:p>
              <a:pPr marL="228600" marR="0" lvl="1" indent="-228600" algn="l" defTabSz="914400" rtl="0" eaLnBrk="1" fontAlgn="auto" latinLnBrk="0" hangingPunct="1">
                <a:lnSpc>
                  <a:spcPct val="90000"/>
                </a:lnSpc>
                <a:spcBef>
                  <a:spcPts val="480"/>
                </a:spcBef>
                <a:spcAft>
                  <a:spcPts val="0"/>
                </a:spcAft>
                <a:buClr>
                  <a:srgbClr val="3F3F3F"/>
                </a:buClr>
                <a:buSzPts val="2400"/>
                <a:buFont typeface="Twentieth Century"/>
                <a:buChar char="•"/>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You can create a WASFA account by going to </a:t>
              </a:r>
              <a:r>
                <a:rPr kumimoji="0" lang="en-US" sz="2400" b="0" i="0" u="sng" strike="noStrike" kern="0" cap="none" spc="0" normalizeH="0" baseline="0" noProof="0">
                  <a:ln>
                    <a:noFill/>
                  </a:ln>
                  <a:solidFill>
                    <a:srgbClr val="3F3F3F"/>
                  </a:solidFill>
                  <a:effectLst/>
                  <a:uLnTx/>
                  <a:uFillTx/>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https://wsac.wa.gov/WASFAelig</a:t>
              </a:r>
              <a:endParaRPr kumimoji="0"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endParaRPr>
            </a:p>
            <a:p>
              <a:pPr marL="228600" marR="0" lvl="1" indent="-228600" algn="l" defTabSz="914400" rtl="0" eaLnBrk="1" fontAlgn="auto" latinLnBrk="0" hangingPunct="1">
                <a:lnSpc>
                  <a:spcPct val="90000"/>
                </a:lnSpc>
                <a:spcBef>
                  <a:spcPts val="480"/>
                </a:spcBef>
                <a:spcAft>
                  <a:spcPts val="0"/>
                </a:spcAft>
                <a:buClr>
                  <a:srgbClr val="3F3F3F"/>
                </a:buClr>
                <a:buSzPts val="2400"/>
                <a:buFont typeface="Twentieth Century"/>
                <a:buChar char="•"/>
                <a:tabLst/>
                <a:defRPr/>
              </a:pP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Complete your application starting October 2021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2" name="Google Shape;462;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Class of 2022 Next Steps</a:t>
            </a:r>
            <a:endParaRPr sz="4400">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802351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7"/>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Resource: College Knowledge </a:t>
            </a:r>
            <a:endParaRPr/>
          </a:p>
        </p:txBody>
      </p:sp>
      <p:grpSp>
        <p:nvGrpSpPr>
          <p:cNvPr id="469" name="Google Shape;469;p27"/>
          <p:cNvGrpSpPr/>
          <p:nvPr/>
        </p:nvGrpSpPr>
        <p:grpSpPr>
          <a:xfrm>
            <a:off x="446569" y="1894387"/>
            <a:ext cx="3103875" cy="1863225"/>
            <a:chOff x="0" y="203699"/>
            <a:chExt cx="3103875" cy="1863225"/>
          </a:xfrm>
        </p:grpSpPr>
        <p:sp>
          <p:nvSpPr>
            <p:cNvPr id="470" name="Google Shape;470;p27"/>
            <p:cNvSpPr/>
            <p:nvPr/>
          </p:nvSpPr>
          <p:spPr>
            <a:xfrm>
              <a:off x="0" y="203699"/>
              <a:ext cx="3103875" cy="1863225"/>
            </a:xfrm>
            <a:prstGeom prst="roundRect">
              <a:avLst>
                <a:gd name="adj" fmla="val 16667"/>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7"/>
            <p:cNvSpPr txBox="1"/>
            <p:nvPr/>
          </p:nvSpPr>
          <p:spPr>
            <a:xfrm>
              <a:off x="90955" y="294654"/>
              <a:ext cx="2921965" cy="168131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Developed in collaboration with OSPI, PSCCN, Road Map Project, WSAC, and WCAN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72" name="Google Shape;472;p27"/>
          <p:cNvPicPr preferRelativeResize="0"/>
          <p:nvPr/>
        </p:nvPicPr>
        <p:blipFill rotWithShape="1">
          <a:blip r:embed="rId3">
            <a:alphaModFix/>
          </a:blip>
          <a:srcRect/>
          <a:stretch/>
        </p:blipFill>
        <p:spPr>
          <a:xfrm>
            <a:off x="408701" y="3992156"/>
            <a:ext cx="11374596" cy="2534849"/>
          </a:xfrm>
          <a:prstGeom prst="rect">
            <a:avLst/>
          </a:prstGeom>
          <a:noFill/>
          <a:ln>
            <a:noFill/>
          </a:ln>
        </p:spPr>
      </p:pic>
      <p:grpSp>
        <p:nvGrpSpPr>
          <p:cNvPr id="473" name="Google Shape;473;p27"/>
          <p:cNvGrpSpPr/>
          <p:nvPr/>
        </p:nvGrpSpPr>
        <p:grpSpPr>
          <a:xfrm>
            <a:off x="3895724" y="1873374"/>
            <a:ext cx="7887573" cy="1700745"/>
            <a:chOff x="0" y="521"/>
            <a:chExt cx="7887573" cy="1700745"/>
          </a:xfrm>
        </p:grpSpPr>
        <p:sp>
          <p:nvSpPr>
            <p:cNvPr id="474" name="Google Shape;474;p27"/>
            <p:cNvSpPr/>
            <p:nvPr/>
          </p:nvSpPr>
          <p:spPr>
            <a:xfrm>
              <a:off x="0" y="521"/>
              <a:ext cx="7887573" cy="843828"/>
            </a:xfrm>
            <a:prstGeom prst="roundRect">
              <a:avLst>
                <a:gd name="adj" fmla="val 16667"/>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7"/>
            <p:cNvSpPr txBox="1"/>
            <p:nvPr/>
          </p:nvSpPr>
          <p:spPr>
            <a:xfrm>
              <a:off x="41192" y="41713"/>
              <a:ext cx="7805189" cy="76144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Digital Resource: </a:t>
              </a:r>
              <a:r>
                <a:rPr kumimoji="0" lang="en-US" sz="2400" b="0" i="0" u="sng" strike="noStrike" kern="0" cap="none" spc="0" normalizeH="0" baseline="0" noProof="0">
                  <a:ln>
                    <a:noFill/>
                  </a:ln>
                  <a:solidFill>
                    <a:srgbClr val="FFFFFF"/>
                  </a:solidFill>
                  <a:effectLst/>
                  <a:uLnTx/>
                  <a:uFillTx/>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https://www.wcan.org/college-knowledge/</a:t>
              </a:r>
              <a:endParaRPr kumimoji="0"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476" name="Google Shape;476;p27"/>
            <p:cNvSpPr/>
            <p:nvPr/>
          </p:nvSpPr>
          <p:spPr>
            <a:xfrm>
              <a:off x="0" y="857438"/>
              <a:ext cx="7887573" cy="843828"/>
            </a:xfrm>
            <a:prstGeom prst="roundRect">
              <a:avLst>
                <a:gd name="adj" fmla="val 16667"/>
              </a:avLst>
            </a:prstGeom>
            <a:solidFill>
              <a:srgbClr val="C6892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7"/>
            <p:cNvSpPr txBox="1"/>
            <p:nvPr/>
          </p:nvSpPr>
          <p:spPr>
            <a:xfrm>
              <a:off x="41192" y="898630"/>
              <a:ext cx="7805189" cy="76144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Twentieth Century"/>
                <a:buNone/>
                <a:tabLst/>
                <a:defRPr/>
              </a:pP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Physical copies in Spanish and English can be order from 12</a:t>
              </a:r>
              <a:r>
                <a:rPr kumimoji="0" lang="en-US" sz="2400" b="0" i="0" u="none" strike="noStrike" kern="0" cap="none" spc="0" normalizeH="0" baseline="30000" noProof="0">
                  <a:ln>
                    <a:noFill/>
                  </a:ln>
                  <a:solidFill>
                    <a:srgbClr val="FFFFFF"/>
                  </a:solidFill>
                  <a:effectLst/>
                  <a:uLnTx/>
                  <a:uFillTx/>
                  <a:latin typeface="Twentieth Century"/>
                  <a:ea typeface="Twentieth Century"/>
                  <a:cs typeface="Twentieth Century"/>
                  <a:sym typeface="Twentieth Century"/>
                </a:rPr>
                <a:t>th</a:t>
              </a:r>
              <a:r>
                <a:rPr kumimoji="0" lang="en-US" sz="24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 Year Campaign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07153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8"/>
          <p:cNvSpPr txBox="1">
            <a:spLocks noGrp="1"/>
          </p:cNvSpPr>
          <p:nvPr>
            <p:ph type="title"/>
          </p:nvPr>
        </p:nvSpPr>
        <p:spPr>
          <a:xfrm>
            <a:off x="1295399" y="255134"/>
            <a:ext cx="10577945" cy="10368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4400"/>
              <a:buFont typeface="Twentieth Century"/>
              <a:buNone/>
            </a:pPr>
            <a:r>
              <a:rPr lang="en-US" sz="4400"/>
              <a:t>Resource: Junior/Senior Student Workbook</a:t>
            </a:r>
            <a:endParaRPr/>
          </a:p>
        </p:txBody>
      </p:sp>
      <p:pic>
        <p:nvPicPr>
          <p:cNvPr id="484" name="Google Shape;484;p28"/>
          <p:cNvPicPr preferRelativeResize="0"/>
          <p:nvPr/>
        </p:nvPicPr>
        <p:blipFill rotWithShape="1">
          <a:blip r:embed="rId3">
            <a:alphaModFix/>
          </a:blip>
          <a:srcRect/>
          <a:stretch/>
        </p:blipFill>
        <p:spPr>
          <a:xfrm>
            <a:off x="1561625" y="1553219"/>
            <a:ext cx="3706173" cy="4643436"/>
          </a:xfrm>
          <a:prstGeom prst="rect">
            <a:avLst/>
          </a:prstGeom>
          <a:noFill/>
          <a:ln>
            <a:noFill/>
          </a:ln>
        </p:spPr>
      </p:pic>
      <p:pic>
        <p:nvPicPr>
          <p:cNvPr id="485" name="Google Shape;485;p28"/>
          <p:cNvPicPr preferRelativeResize="0"/>
          <p:nvPr/>
        </p:nvPicPr>
        <p:blipFill rotWithShape="1">
          <a:blip r:embed="rId4">
            <a:alphaModFix/>
          </a:blip>
          <a:srcRect/>
          <a:stretch/>
        </p:blipFill>
        <p:spPr>
          <a:xfrm>
            <a:off x="5972175" y="1553219"/>
            <a:ext cx="3670221" cy="4755016"/>
          </a:xfrm>
          <a:prstGeom prst="rect">
            <a:avLst/>
          </a:prstGeom>
          <a:noFill/>
          <a:ln>
            <a:noFill/>
          </a:ln>
        </p:spPr>
      </p:pic>
      <p:sp>
        <p:nvSpPr>
          <p:cNvPr id="486" name="Google Shape;486;p28"/>
          <p:cNvSpPr/>
          <p:nvPr/>
        </p:nvSpPr>
        <p:spPr>
          <a:xfrm>
            <a:off x="3227506" y="6308235"/>
            <a:ext cx="548933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3F3F3F"/>
                </a:solidFill>
                <a:effectLst/>
                <a:uLnTx/>
                <a:uFillTx/>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https://wsac.wa.gov/12th-year-campaign</a:t>
            </a:r>
            <a:r>
              <a:rPr kumimoji="0" lang="en-US" sz="24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69490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f06bca0912_0_19"/>
          <p:cNvSpPr txBox="1">
            <a:spLocks noGrp="1"/>
          </p:cNvSpPr>
          <p:nvPr>
            <p:ph type="title"/>
          </p:nvPr>
        </p:nvSpPr>
        <p:spPr>
          <a:xfrm>
            <a:off x="1295399" y="255134"/>
            <a:ext cx="10578000" cy="1036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Twentieth Century"/>
              <a:buNone/>
            </a:pPr>
            <a:r>
              <a:rPr lang="en-US" sz="4400"/>
              <a:t>Local Resource: FuturesNW Resources Platform</a:t>
            </a:r>
            <a:endParaRPr/>
          </a:p>
        </p:txBody>
      </p:sp>
      <p:sp>
        <p:nvSpPr>
          <p:cNvPr id="493" name="Google Shape;493;gf06bca0912_0_19"/>
          <p:cNvSpPr txBox="1"/>
          <p:nvPr/>
        </p:nvSpPr>
        <p:spPr>
          <a:xfrm>
            <a:off x="1209775" y="5806925"/>
            <a:ext cx="7389000" cy="76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12446A"/>
                </a:solidFill>
                <a:effectLst/>
                <a:uLnTx/>
                <a:uFillTx/>
                <a:latin typeface="Arial"/>
                <a:cs typeface="Arial"/>
                <a:sym typeface="Arial"/>
                <a:hlinkClick r:id="rId3"/>
              </a:rPr>
              <a:t>RESOURCES — Futures Northwest (futuresnw.org)</a:t>
            </a:r>
            <a:endParaRPr kumimoji="0" sz="27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494" name="Google Shape;494;gf06bca0912_0_19"/>
          <p:cNvPicPr preferRelativeResize="0"/>
          <p:nvPr/>
        </p:nvPicPr>
        <p:blipFill>
          <a:blip r:embed="rId4">
            <a:alphaModFix/>
          </a:blip>
          <a:stretch>
            <a:fillRect/>
          </a:stretch>
        </p:blipFill>
        <p:spPr>
          <a:xfrm>
            <a:off x="609600" y="1756400"/>
            <a:ext cx="8179313" cy="4061400"/>
          </a:xfrm>
          <a:prstGeom prst="rect">
            <a:avLst/>
          </a:prstGeom>
          <a:noFill/>
          <a:ln>
            <a:noFill/>
          </a:ln>
        </p:spPr>
      </p:pic>
      <p:pic>
        <p:nvPicPr>
          <p:cNvPr id="495" name="Google Shape;495;gf06bca0912_0_19">
            <a:hlinkClick r:id="rId5"/>
          </p:cNvPr>
          <p:cNvPicPr preferRelativeResize="0"/>
          <p:nvPr/>
        </p:nvPicPr>
        <p:blipFill>
          <a:blip r:embed="rId6">
            <a:alphaModFix/>
          </a:blip>
          <a:stretch>
            <a:fillRect/>
          </a:stretch>
        </p:blipFill>
        <p:spPr>
          <a:xfrm>
            <a:off x="9730509" y="1974125"/>
            <a:ext cx="2068117" cy="4061400"/>
          </a:xfrm>
          <a:prstGeom prst="rect">
            <a:avLst/>
          </a:prstGeom>
          <a:noFill/>
          <a:ln>
            <a:noFill/>
          </a:ln>
        </p:spPr>
      </p:pic>
      <p:sp>
        <p:nvSpPr>
          <p:cNvPr id="496" name="Google Shape;496;gf06bca0912_0_19">
            <a:hlinkClick r:id="rId5"/>
          </p:cNvPr>
          <p:cNvSpPr/>
          <p:nvPr/>
        </p:nvSpPr>
        <p:spPr>
          <a:xfrm>
            <a:off x="8941325" y="4418025"/>
            <a:ext cx="826500" cy="259200"/>
          </a:xfrm>
          <a:prstGeom prst="rightArrow">
            <a:avLst>
              <a:gd name="adj1" fmla="val 50000"/>
              <a:gd name="adj2" fmla="val 50000"/>
            </a:avLst>
          </a:prstGeom>
          <a:solidFill>
            <a:srgbClr val="4A86E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18971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We Are Here to Help!</a:t>
            </a:r>
            <a:endParaRPr/>
          </a:p>
        </p:txBody>
      </p:sp>
      <p:grpSp>
        <p:nvGrpSpPr>
          <p:cNvPr id="503" name="Google Shape;503;p29"/>
          <p:cNvGrpSpPr/>
          <p:nvPr/>
        </p:nvGrpSpPr>
        <p:grpSpPr>
          <a:xfrm>
            <a:off x="2843212" y="1879097"/>
            <a:ext cx="6505575" cy="4718761"/>
            <a:chOff x="0" y="31247"/>
            <a:chExt cx="6505575" cy="4718761"/>
          </a:xfrm>
        </p:grpSpPr>
        <p:sp>
          <p:nvSpPr>
            <p:cNvPr id="504" name="Google Shape;504;p29"/>
            <p:cNvSpPr/>
            <p:nvPr/>
          </p:nvSpPr>
          <p:spPr>
            <a:xfrm>
              <a:off x="0" y="31247"/>
              <a:ext cx="6505575" cy="1884462"/>
            </a:xfrm>
            <a:prstGeom prst="roundRect">
              <a:avLst>
                <a:gd name="adj" fmla="val 10000"/>
              </a:avLst>
            </a:prstGeom>
            <a:solidFill>
              <a:srgbClr val="1544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9"/>
            <p:cNvSpPr txBox="1"/>
            <p:nvPr/>
          </p:nvSpPr>
          <p:spPr>
            <a:xfrm>
              <a:off x="1431367" y="31247"/>
              <a:ext cx="5074207" cy="1884462"/>
            </a:xfrm>
            <a:prstGeom prst="rect">
              <a:avLst/>
            </a:prstGeom>
            <a:noFill/>
            <a:ln>
              <a:noFill/>
            </a:ln>
          </p:spPr>
          <p:txBody>
            <a:bodyPr spcFirstLastPara="1" wrap="square" lIns="114300" tIns="114300" rIns="114300" bIns="1143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000"/>
                <a:buFont typeface="Twentieth Century"/>
                <a:buNone/>
                <a:tabLst/>
                <a:defRPr/>
              </a:pPr>
              <a:r>
                <a:rPr kumimoji="0" lang="en-US" sz="30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Online: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3838" marR="0" lvl="1" indent="-158750" algn="l" defTabSz="914400" rtl="0" eaLnBrk="1" fontAlgn="auto" latinLnBrk="0" hangingPunct="1">
                <a:lnSpc>
                  <a:spcPct val="90000"/>
                </a:lnSpc>
                <a:spcBef>
                  <a:spcPts val="1050"/>
                </a:spcBef>
                <a:spcAft>
                  <a:spcPts val="0"/>
                </a:spcAft>
                <a:buClr>
                  <a:srgbClr val="FFFFFF"/>
                </a:buClr>
                <a:buSzPts val="2500"/>
                <a:buFont typeface="Twentieth Century"/>
                <a:buChar char="•"/>
                <a:tabLst/>
                <a:defRPr/>
              </a:pPr>
              <a:r>
                <a:rPr kumimoji="0" lang="en-US" sz="2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wsac.wa.gov</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3838" marR="0" lvl="1" indent="-158750" algn="l" defTabSz="914400" rtl="0" eaLnBrk="1" fontAlgn="auto" latinLnBrk="0" hangingPunct="1">
                <a:lnSpc>
                  <a:spcPct val="90000"/>
                </a:lnSpc>
                <a:spcBef>
                  <a:spcPts val="375"/>
                </a:spcBef>
                <a:spcAft>
                  <a:spcPts val="0"/>
                </a:spcAft>
                <a:buClr>
                  <a:srgbClr val="FFFFFF"/>
                </a:buClr>
                <a:buSzPts val="2500"/>
                <a:buFont typeface="Twentieth Century"/>
                <a:buChar char="•"/>
                <a:tabLst/>
                <a:defRPr/>
              </a:pPr>
              <a:r>
                <a:rPr kumimoji="0" lang="en-US" sz="2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www.thewashboard.org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3838" marR="0" lvl="1" indent="-158750" algn="l" defTabSz="914400" rtl="0" eaLnBrk="1" fontAlgn="auto" latinLnBrk="0" hangingPunct="1">
                <a:lnSpc>
                  <a:spcPct val="90000"/>
                </a:lnSpc>
                <a:spcBef>
                  <a:spcPts val="375"/>
                </a:spcBef>
                <a:spcAft>
                  <a:spcPts val="0"/>
                </a:spcAft>
                <a:buClr>
                  <a:srgbClr val="FFFFFF"/>
                </a:buClr>
                <a:buSzPts val="2500"/>
                <a:buFont typeface="Twentieth Century"/>
                <a:buChar char="•"/>
                <a:tabLst/>
                <a:defRPr/>
              </a:pPr>
              <a:r>
                <a:rPr kumimoji="0" lang="en-US" sz="2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wastate529.wa.gov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9"/>
            <p:cNvSpPr/>
            <p:nvPr/>
          </p:nvSpPr>
          <p:spPr>
            <a:xfrm>
              <a:off x="130252" y="421222"/>
              <a:ext cx="1301115" cy="1042017"/>
            </a:xfrm>
            <a:prstGeom prst="roundRect">
              <a:avLst>
                <a:gd name="adj" fmla="val 10000"/>
              </a:avLst>
            </a:prstGeom>
            <a:blipFill rotWithShape="1">
              <a:blip r:embed="rId3">
                <a:alphaModFix/>
              </a:blip>
              <a:stretch>
                <a:fillRect t="-4999" b="-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9"/>
            <p:cNvSpPr/>
            <p:nvPr/>
          </p:nvSpPr>
          <p:spPr>
            <a:xfrm>
              <a:off x="0" y="2022307"/>
              <a:ext cx="6505575" cy="1302521"/>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9"/>
            <p:cNvSpPr txBox="1"/>
            <p:nvPr/>
          </p:nvSpPr>
          <p:spPr>
            <a:xfrm>
              <a:off x="1431367" y="2022307"/>
              <a:ext cx="5074207" cy="1302521"/>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200"/>
                <a:buFont typeface="Twentieth Century"/>
                <a:buNone/>
                <a:tabLst/>
                <a:defRPr/>
              </a:pPr>
              <a:r>
                <a:rPr kumimoji="0" lang="en-US" sz="32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On Twitter: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3838" marR="0" lvl="1" indent="-158750" algn="l" defTabSz="914400" rtl="0" eaLnBrk="1" fontAlgn="auto" latinLnBrk="0" hangingPunct="1">
                <a:lnSpc>
                  <a:spcPct val="90000"/>
                </a:lnSpc>
                <a:spcBef>
                  <a:spcPts val="1120"/>
                </a:spcBef>
                <a:spcAft>
                  <a:spcPts val="0"/>
                </a:spcAft>
                <a:buClr>
                  <a:srgbClr val="FFFFFF"/>
                </a:buClr>
                <a:buSzPts val="2500"/>
                <a:buFont typeface="Twentieth Century"/>
                <a:buChar char="•"/>
                <a:tabLst/>
                <a:defRPr/>
              </a:pPr>
              <a:r>
                <a:rPr kumimoji="0" lang="en-US" sz="2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@WSACouncil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9"/>
            <p:cNvSpPr/>
            <p:nvPr/>
          </p:nvSpPr>
          <p:spPr>
            <a:xfrm>
              <a:off x="130252" y="2144966"/>
              <a:ext cx="1301115" cy="1042017"/>
            </a:xfrm>
            <a:prstGeom prst="roundRect">
              <a:avLst>
                <a:gd name="adj" fmla="val 10000"/>
              </a:avLst>
            </a:prstGeom>
            <a:blipFill rotWithShape="1">
              <a:blip r:embed="rId4">
                <a:alphaModFix/>
              </a:blip>
              <a:stretch>
                <a:fillRect t="-6998" b="-6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9"/>
            <p:cNvSpPr/>
            <p:nvPr/>
          </p:nvSpPr>
          <p:spPr>
            <a:xfrm>
              <a:off x="0" y="3447487"/>
              <a:ext cx="6505575" cy="1302521"/>
            </a:xfrm>
            <a:prstGeom prst="roundRect">
              <a:avLst>
                <a:gd name="adj" fmla="val 10000"/>
              </a:avLst>
            </a:prstGeom>
            <a:solidFill>
              <a:srgbClr val="7578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9"/>
            <p:cNvSpPr txBox="1"/>
            <p:nvPr/>
          </p:nvSpPr>
          <p:spPr>
            <a:xfrm>
              <a:off x="1431367" y="3447487"/>
              <a:ext cx="5074207" cy="1302521"/>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200"/>
                <a:buFont typeface="Twentieth Century"/>
                <a:buNone/>
                <a:tabLst/>
                <a:defRPr/>
              </a:pPr>
              <a:r>
                <a:rPr kumimoji="0" lang="en-US" sz="32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On Facebook: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3838" marR="0" lvl="1" indent="-158750" algn="l" defTabSz="914400" rtl="0" eaLnBrk="1" fontAlgn="auto" latinLnBrk="0" hangingPunct="1">
                <a:lnSpc>
                  <a:spcPct val="90000"/>
                </a:lnSpc>
                <a:spcBef>
                  <a:spcPts val="1120"/>
                </a:spcBef>
                <a:spcAft>
                  <a:spcPts val="0"/>
                </a:spcAft>
                <a:buClr>
                  <a:srgbClr val="FFFFFF"/>
                </a:buClr>
                <a:buSzPts val="2500"/>
                <a:buFont typeface="Twentieth Century"/>
                <a:buChar char="•"/>
                <a:tabLst/>
                <a:defRPr/>
              </a:pPr>
              <a:r>
                <a:rPr kumimoji="0" lang="en-US" sz="25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rPr>
                <a:t>www.facebook.com/WSACouncil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9"/>
            <p:cNvSpPr/>
            <p:nvPr/>
          </p:nvSpPr>
          <p:spPr>
            <a:xfrm>
              <a:off x="104294" y="3566809"/>
              <a:ext cx="1301115" cy="1042017"/>
            </a:xfrm>
            <a:prstGeom prst="roundRect">
              <a:avLst>
                <a:gd name="adj" fmla="val 10000"/>
              </a:avLst>
            </a:prstGeom>
            <a:blipFill rotWithShape="1">
              <a:blip r:embed="rId5">
                <a:alphaModFix/>
              </a:blip>
              <a:stretch>
                <a:fillRect l="-11999" r="-11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7096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f06bca0912_0_0"/>
          <p:cNvSpPr txBox="1">
            <a:spLocks noGrp="1"/>
          </p:cNvSpPr>
          <p:nvPr>
            <p:ph type="title"/>
          </p:nvPr>
        </p:nvSpPr>
        <p:spPr>
          <a:xfrm>
            <a:off x="1295400" y="255134"/>
            <a:ext cx="9601200" cy="1036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Twentieth Century"/>
              <a:buNone/>
            </a:pPr>
            <a:r>
              <a:rPr lang="en-US" sz="4400"/>
              <a:t>We Are Here to Help: Financial Aid events</a:t>
            </a:r>
            <a:endParaRPr/>
          </a:p>
        </p:txBody>
      </p:sp>
      <p:sp>
        <p:nvSpPr>
          <p:cNvPr id="520" name="Google Shape;520;gf06bca0912_0_0"/>
          <p:cNvSpPr txBox="1"/>
          <p:nvPr/>
        </p:nvSpPr>
        <p:spPr>
          <a:xfrm>
            <a:off x="4958500" y="1673250"/>
            <a:ext cx="7093800" cy="551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Cambria"/>
                <a:ea typeface="Cambria"/>
                <a:cs typeface="Cambria"/>
                <a:sym typeface="Cambria"/>
              </a:rPr>
              <a:t>For more local and statewide events, check out: </a:t>
            </a:r>
            <a:r>
              <a:rPr kumimoji="0" lang="en-US" sz="3000" b="0" i="0" u="sng" strike="noStrike" kern="0" cap="none" spc="0" normalizeH="0" baseline="0" noProof="0">
                <a:ln>
                  <a:noFill/>
                </a:ln>
                <a:solidFill>
                  <a:srgbClr val="12446A"/>
                </a:solidFill>
                <a:effectLst/>
                <a:uLnTx/>
                <a:uFillTx/>
                <a:latin typeface="Cambria"/>
                <a:ea typeface="Cambria"/>
                <a:cs typeface="Cambria"/>
                <a:sym typeface="Cambria"/>
                <a:hlinkClick r:id="rId3"/>
              </a:rPr>
              <a:t>https://www.futuresnw.org/events</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Cambria"/>
                <a:ea typeface="Cambria"/>
                <a:cs typeface="Cambria"/>
                <a:sym typeface="Cambria"/>
              </a:rPr>
              <a:t>or</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a:ln>
                  <a:noFill/>
                </a:ln>
                <a:solidFill>
                  <a:srgbClr val="12446A"/>
                </a:solidFill>
                <a:effectLst/>
                <a:uLnTx/>
                <a:uFillTx/>
                <a:latin typeface="Cambria"/>
                <a:ea typeface="Cambria"/>
                <a:cs typeface="Cambria"/>
                <a:sym typeface="Cambria"/>
                <a:hlinkClick r:id="rId4"/>
              </a:rPr>
              <a:t>the 12th Year Campaign Events Page</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Cambria"/>
                <a:ea typeface="Cambria"/>
                <a:cs typeface="Cambria"/>
                <a:sym typeface="Cambria"/>
              </a:rPr>
              <a:t>For questions about Financial Aid contact</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Cambria"/>
                <a:ea typeface="Cambria"/>
                <a:cs typeface="Cambria"/>
                <a:sym typeface="Cambria"/>
              </a:rPr>
              <a:t>FuturesNW Programs Manager</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Cambria"/>
                <a:ea typeface="Cambria"/>
                <a:cs typeface="Cambria"/>
                <a:sym typeface="Cambria"/>
              </a:rPr>
              <a:t>Ashley DeLatour</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Cambria"/>
                <a:ea typeface="Cambria"/>
                <a:cs typeface="Cambria"/>
                <a:sym typeface="Cambria"/>
              </a:rPr>
              <a:t>adelatour@futuresnw.org</a:t>
            </a:r>
            <a:endParaRPr kumimoji="0" sz="30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67" y="1673250"/>
            <a:ext cx="3827258" cy="5023869"/>
          </a:xfrm>
          <a:prstGeom prst="rect">
            <a:avLst/>
          </a:prstGeom>
        </p:spPr>
      </p:pic>
    </p:spTree>
    <p:extLst>
      <p:ext uri="{BB962C8B-B14F-4D97-AF65-F5344CB8AC3E}">
        <p14:creationId xmlns:p14="http://schemas.microsoft.com/office/powerpoint/2010/main" val="294971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0"/>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Questions </a:t>
            </a:r>
            <a:endParaRPr/>
          </a:p>
        </p:txBody>
      </p:sp>
      <p:pic>
        <p:nvPicPr>
          <p:cNvPr id="527" name="Google Shape;527;p30" descr="Two Simple Questions – The Leg Up"/>
          <p:cNvPicPr preferRelativeResize="0"/>
          <p:nvPr/>
        </p:nvPicPr>
        <p:blipFill rotWithShape="1">
          <a:blip r:embed="rId3">
            <a:alphaModFix/>
          </a:blip>
          <a:srcRect/>
          <a:stretch/>
        </p:blipFill>
        <p:spPr>
          <a:xfrm>
            <a:off x="4410075" y="2130299"/>
            <a:ext cx="3371850" cy="2724150"/>
          </a:xfrm>
          <a:prstGeom prst="rect">
            <a:avLst/>
          </a:prstGeom>
          <a:noFill/>
          <a:ln>
            <a:noFill/>
          </a:ln>
        </p:spPr>
      </p:pic>
    </p:spTree>
    <p:extLst>
      <p:ext uri="{BB962C8B-B14F-4D97-AF65-F5344CB8AC3E}">
        <p14:creationId xmlns:p14="http://schemas.microsoft.com/office/powerpoint/2010/main" val="9840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71761" y="1366886"/>
            <a:ext cx="4820239" cy="2686640"/>
          </a:xfrm>
          <a:prstGeom prst="rect">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0" y="1366886"/>
            <a:ext cx="9492792" cy="2686640"/>
          </a:xfrm>
          <a:prstGeom prst="homePlate">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101" y="2300852"/>
            <a:ext cx="8255527" cy="818708"/>
          </a:xfrm>
        </p:spPr>
        <p:txBody>
          <a:bodyPr>
            <a:noAutofit/>
          </a:bodyPr>
          <a:lstStyle/>
          <a:p>
            <a:r>
              <a:rPr lang="en-US" sz="3600" b="1" dirty="0">
                <a:solidFill>
                  <a:schemeClr val="bg1"/>
                </a:solidFill>
                <a:latin typeface="Myriad Pro" charset="0"/>
                <a:ea typeface="Myriad Pro" charset="0"/>
                <a:cs typeface="Myriad Pro" charset="0"/>
              </a:rPr>
              <a:t>Keynote: </a:t>
            </a:r>
            <a:r>
              <a:rPr lang="en-US" sz="3600" b="1" i="1" dirty="0">
                <a:solidFill>
                  <a:schemeClr val="bg1"/>
                </a:solidFill>
                <a:latin typeface="Myriad Pro" charset="0"/>
                <a:ea typeface="Myriad Pro" charset="0"/>
                <a:cs typeface="Myriad Pro" charset="0"/>
              </a:rPr>
              <a:t>The Other Pandemic: Inequities in COVID-19 economic impact and recovery </a:t>
            </a:r>
            <a:r>
              <a:rPr lang="en-US" sz="3600" b="1" dirty="0">
                <a:solidFill>
                  <a:schemeClr val="bg1"/>
                </a:solidFill>
                <a:latin typeface="Myriad Pro" charset="0"/>
                <a:ea typeface="Myriad Pro" charset="0"/>
                <a:cs typeface="Myriad Pro" charset="0"/>
              </a:rPr>
              <a:t>by </a:t>
            </a:r>
            <a:r>
              <a:rPr lang="en-US" sz="3600" b="1" dirty="0" err="1">
                <a:solidFill>
                  <a:schemeClr val="bg1"/>
                </a:solidFill>
                <a:latin typeface="Myriad Pro" charset="0"/>
                <a:ea typeface="Myriad Pro" charset="0"/>
                <a:cs typeface="Myriad Pro" charset="0"/>
              </a:rPr>
              <a:t>Anneliese</a:t>
            </a:r>
            <a:r>
              <a:rPr lang="en-US" sz="3600" b="1" dirty="0">
                <a:solidFill>
                  <a:schemeClr val="bg1"/>
                </a:solidFill>
                <a:latin typeface="Myriad Pro" charset="0"/>
                <a:ea typeface="Myriad Pro" charset="0"/>
                <a:cs typeface="Myriad Pro" charset="0"/>
              </a:rPr>
              <a:t> Vance-Sherman, ESD Economist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Tree>
    <p:extLst>
      <p:ext uri="{BB962C8B-B14F-4D97-AF65-F5344CB8AC3E}">
        <p14:creationId xmlns:p14="http://schemas.microsoft.com/office/powerpoint/2010/main" val="4283011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1" y="876300"/>
            <a:ext cx="8483599" cy="1958340"/>
          </a:xfrm>
        </p:spPr>
        <p:txBody>
          <a:bodyPr/>
          <a:lstStyle/>
          <a:p>
            <a:pPr algn="l"/>
            <a:r>
              <a:rPr lang="en-US" sz="4000" b="1" i="1" dirty="0">
                <a:latin typeface="Arial" panose="020B0604020202020204" pitchFamily="34" charset="0"/>
                <a:cs typeface="Arial" panose="020B0604020202020204" pitchFamily="34" charset="0"/>
              </a:rPr>
              <a:t>The “Other” Pandemic:</a:t>
            </a:r>
            <a:br>
              <a:rPr lang="en-US" sz="4000" b="1" i="1" dirty="0">
                <a:latin typeface="Arial" panose="020B0604020202020204" pitchFamily="34" charset="0"/>
                <a:cs typeface="Arial" panose="020B0604020202020204" pitchFamily="34" charset="0"/>
              </a:rPr>
            </a:br>
            <a:r>
              <a:rPr lang="en-US" sz="3600" b="1" i="1" dirty="0">
                <a:latin typeface="Arial" panose="020B0604020202020204" pitchFamily="34" charset="0"/>
                <a:cs typeface="Arial" panose="020B0604020202020204" pitchFamily="34" charset="0"/>
              </a:rPr>
              <a:t>Inequalities in local COVID-19 economic impacts &amp; recovery</a:t>
            </a:r>
          </a:p>
        </p:txBody>
      </p:sp>
      <p:sp>
        <p:nvSpPr>
          <p:cNvPr id="3" name="Subtitle 2"/>
          <p:cNvSpPr>
            <a:spLocks noGrp="1"/>
          </p:cNvSpPr>
          <p:nvPr>
            <p:ph type="subTitle" idx="1"/>
          </p:nvPr>
        </p:nvSpPr>
        <p:spPr>
          <a:xfrm>
            <a:off x="2159001" y="3340101"/>
            <a:ext cx="7546285" cy="3184797"/>
          </a:xfrm>
        </p:spPr>
        <p:txBody>
          <a:bodyPr>
            <a:normAutofit lnSpcReduction="10000"/>
          </a:bodyPr>
          <a:lstStyle/>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rPr>
              <a:t>Whatcom Asset Building Coalition </a:t>
            </a:r>
          </a:p>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rPr>
              <a:t>Quarterly Community Meeting</a:t>
            </a:r>
          </a:p>
          <a:p>
            <a:pPr algn="l">
              <a:spcBef>
                <a:spcPts val="0"/>
              </a:spcBef>
            </a:pPr>
            <a:endParaRPr lang="en-US" sz="2400" dirty="0">
              <a:solidFill>
                <a:schemeClr val="accent2">
                  <a:lumMod val="50000"/>
                </a:schemeClr>
              </a:solidFill>
              <a:latin typeface="Arial" panose="020B0604020202020204" pitchFamily="34" charset="0"/>
              <a:cs typeface="Arial" panose="020B0604020202020204" pitchFamily="34" charset="0"/>
            </a:endParaRPr>
          </a:p>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rPr>
              <a:t>September 21, 2021</a:t>
            </a:r>
          </a:p>
          <a:p>
            <a:pPr algn="l">
              <a:spcBef>
                <a:spcPts val="0"/>
              </a:spcBef>
            </a:pPr>
            <a:endParaRPr lang="en-US" sz="2400" dirty="0">
              <a:solidFill>
                <a:schemeClr val="accent2">
                  <a:lumMod val="50000"/>
                </a:schemeClr>
              </a:solidFill>
              <a:latin typeface="Arial" panose="020B0604020202020204" pitchFamily="34" charset="0"/>
              <a:cs typeface="Arial" panose="020B0604020202020204" pitchFamily="34" charset="0"/>
            </a:endParaRPr>
          </a:p>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rPr>
              <a:t>Anneliese Vance-Sherman, Ph.D.</a:t>
            </a:r>
          </a:p>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rPr>
              <a:t>Regional Labor Economist</a:t>
            </a:r>
          </a:p>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rPr>
              <a:t>Washington Employment Security Department</a:t>
            </a:r>
          </a:p>
          <a:p>
            <a:pPr algn="l">
              <a:spcBef>
                <a:spcPts val="0"/>
              </a:spcBef>
            </a:pPr>
            <a:r>
              <a:rPr lang="en-US" sz="2400" dirty="0">
                <a:solidFill>
                  <a:schemeClr val="accent2">
                    <a:lumMod val="50000"/>
                  </a:schemeClr>
                </a:solidFill>
                <a:latin typeface="Arial" panose="020B0604020202020204" pitchFamily="34" charset="0"/>
                <a:cs typeface="Arial" panose="020B0604020202020204" pitchFamily="34" charset="0"/>
                <a:hlinkClick r:id="rId3"/>
              </a:rPr>
              <a:t>anneliese.vance-sherman@esd.wa.gov</a:t>
            </a:r>
            <a:endParaRPr lang="en-US" sz="2400" dirty="0">
              <a:solidFill>
                <a:schemeClr val="accent2">
                  <a:lumMod val="50000"/>
                </a:schemeClr>
              </a:solidFill>
              <a:latin typeface="Arial" panose="020B0604020202020204" pitchFamily="34" charset="0"/>
              <a:cs typeface="Arial" panose="020B0604020202020204" pitchFamily="34" charset="0"/>
            </a:endParaRPr>
          </a:p>
          <a:p>
            <a:pPr algn="l">
              <a:spcBef>
                <a:spcPts val="0"/>
              </a:spcBef>
            </a:pPr>
            <a:endParaRPr lang="en-US" sz="2400" dirty="0">
              <a:solidFill>
                <a:schemeClr val="accent2">
                  <a:lumMod val="50000"/>
                </a:schemeClr>
              </a:solidFill>
              <a:latin typeface="Arial" panose="020B0604020202020204" pitchFamily="34" charset="0"/>
              <a:cs typeface="Arial" panose="020B0604020202020204" pitchFamily="34" charset="0"/>
            </a:endParaRPr>
          </a:p>
          <a:p>
            <a:pPr algn="l">
              <a:spcBef>
                <a:spcPts val="0"/>
              </a:spcBef>
            </a:pPr>
            <a:endParaRPr lang="en-US" sz="2400" dirty="0">
              <a:solidFill>
                <a:schemeClr val="accent2">
                  <a:lumMod val="50000"/>
                </a:schemeClr>
              </a:solidFill>
              <a:latin typeface="Arial" panose="020B0604020202020204" pitchFamily="34" charset="0"/>
              <a:cs typeface="Arial" panose="020B0604020202020204" pitchFamily="34" charset="0"/>
            </a:endParaRPr>
          </a:p>
          <a:p>
            <a:pPr algn="l">
              <a:spcBef>
                <a:spcPct val="5000"/>
              </a:spcBef>
              <a:buClrTx/>
              <a:buSzTx/>
            </a:pPr>
            <a:endParaRPr lang="en-US" dirty="0">
              <a:solidFill>
                <a:schemeClr val="accent2">
                  <a:lumMod val="50000"/>
                </a:schemeClr>
              </a:solidFill>
            </a:endParaRPr>
          </a:p>
        </p:txBody>
      </p:sp>
    </p:spTree>
    <p:extLst>
      <p:ext uri="{BB962C8B-B14F-4D97-AF65-F5344CB8AC3E}">
        <p14:creationId xmlns:p14="http://schemas.microsoft.com/office/powerpoint/2010/main" val="2070828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F9A0B1-B147-4677-85B3-73305E9055ED}"/>
              </a:ext>
            </a:extLst>
          </p:cNvPr>
          <p:cNvSpPr>
            <a:spLocks noGrp="1"/>
          </p:cNvSpPr>
          <p:nvPr>
            <p:ph type="ctrTitle"/>
          </p:nvPr>
        </p:nvSpPr>
        <p:spPr/>
        <p:txBody>
          <a:bodyPr/>
          <a:lstStyle/>
          <a:p>
            <a:r>
              <a:rPr lang="en-US" dirty="0"/>
              <a:t>Setting the stage: </a:t>
            </a:r>
          </a:p>
        </p:txBody>
      </p:sp>
      <p:sp>
        <p:nvSpPr>
          <p:cNvPr id="5" name="Subtitle 4">
            <a:extLst>
              <a:ext uri="{FF2B5EF4-FFF2-40B4-BE49-F238E27FC236}">
                <a16:creationId xmlns:a16="http://schemas.microsoft.com/office/drawing/2014/main" id="{21BD3171-B27B-4069-ABCE-96EF73066C38}"/>
              </a:ext>
            </a:extLst>
          </p:cNvPr>
          <p:cNvSpPr>
            <a:spLocks noGrp="1"/>
          </p:cNvSpPr>
          <p:nvPr>
            <p:ph type="subTitle" idx="1"/>
          </p:nvPr>
        </p:nvSpPr>
        <p:spPr/>
        <p:txBody>
          <a:bodyPr>
            <a:normAutofit/>
          </a:bodyPr>
          <a:lstStyle/>
          <a:p>
            <a:r>
              <a:rPr lang="en-US" sz="2000" dirty="0"/>
              <a:t>Labor force characteristics prior to the pandemic</a:t>
            </a:r>
          </a:p>
        </p:txBody>
      </p:sp>
    </p:spTree>
    <p:extLst>
      <p:ext uri="{BB962C8B-B14F-4D97-AF65-F5344CB8AC3E}">
        <p14:creationId xmlns:p14="http://schemas.microsoft.com/office/powerpoint/2010/main" val="158032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25293" y="659219"/>
            <a:ext cx="3866707" cy="680483"/>
          </a:xfrm>
          <a:prstGeom prst="rect">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entagon 7"/>
          <p:cNvSpPr/>
          <p:nvPr/>
        </p:nvSpPr>
        <p:spPr>
          <a:xfrm>
            <a:off x="0" y="659219"/>
            <a:ext cx="9377916" cy="680484"/>
          </a:xfrm>
          <a:prstGeom prst="homePlate">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77049" y="365123"/>
            <a:ext cx="7599389" cy="1259491"/>
          </a:xfrm>
        </p:spPr>
        <p:txBody>
          <a:bodyPr/>
          <a:lstStyle/>
          <a:p>
            <a:r>
              <a:rPr lang="en-US" dirty="0">
                <a:solidFill>
                  <a:schemeClr val="bg1"/>
                </a:solidFill>
                <a:latin typeface="Myriad Pro" charset="0"/>
                <a:ea typeface="Myriad Pro" charset="0"/>
                <a:cs typeface="Myriad Pro" charset="0"/>
              </a:rPr>
              <a:t>Land Acknowledgement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
        <p:nvSpPr>
          <p:cNvPr id="9" name="Content Placeholder 8">
            <a:extLst>
              <a:ext uri="{FF2B5EF4-FFF2-40B4-BE49-F238E27FC236}">
                <a16:creationId xmlns:a16="http://schemas.microsoft.com/office/drawing/2014/main" id="{C009D386-9EC3-4313-B22F-A67AD3533537}"/>
              </a:ext>
            </a:extLst>
          </p:cNvPr>
          <p:cNvSpPr>
            <a:spLocks noGrp="1"/>
          </p:cNvSpPr>
          <p:nvPr>
            <p:ph idx="1"/>
          </p:nvPr>
        </p:nvSpPr>
        <p:spPr/>
        <p:txBody>
          <a:bodyPr>
            <a:normAutofit/>
          </a:bodyPr>
          <a:lstStyle/>
          <a:p>
            <a:pPr marL="0" indent="0">
              <a:buNone/>
            </a:pPr>
            <a:r>
              <a:rPr lang="en-US" dirty="0"/>
              <a:t>I would like to begin by acknowledging that we gather today on the ancestral homelands of the Coast Salish Peoples, who have lived in the Salish Sea basin, throughout the San Juan Islands and the North Cascades watershed, from time immemorial. Please join me in expressing our deepest respect and gratitude for our indigenous neighbors, the Lummi Nation and Nooksack Tribe, for their enduring care and protection of our shared lands and waterways.</a:t>
            </a:r>
          </a:p>
        </p:txBody>
      </p:sp>
    </p:spTree>
    <p:extLst>
      <p:ext uri="{BB962C8B-B14F-4D97-AF65-F5344CB8AC3E}">
        <p14:creationId xmlns:p14="http://schemas.microsoft.com/office/powerpoint/2010/main" val="553681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95CD-36C1-4A6D-9665-2CC0BD893734}"/>
              </a:ext>
            </a:extLst>
          </p:cNvPr>
          <p:cNvSpPr>
            <a:spLocks noGrp="1"/>
          </p:cNvSpPr>
          <p:nvPr>
            <p:ph type="title"/>
          </p:nvPr>
        </p:nvSpPr>
        <p:spPr/>
        <p:txBody>
          <a:bodyPr/>
          <a:lstStyle/>
          <a:p>
            <a:r>
              <a:rPr lang="en-US" dirty="0"/>
              <a:t>How well are workers connecting with their labor markets?</a:t>
            </a:r>
          </a:p>
        </p:txBody>
      </p:sp>
      <p:pic>
        <p:nvPicPr>
          <p:cNvPr id="1026" name="Picture 2">
            <a:extLst>
              <a:ext uri="{FF2B5EF4-FFF2-40B4-BE49-F238E27FC236}">
                <a16:creationId xmlns:a16="http://schemas.microsoft.com/office/drawing/2014/main" id="{86212F57-EA02-42B6-90DC-700C1DFEAC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1824" y="1557274"/>
            <a:ext cx="6401762" cy="493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491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C456-5170-4B98-B870-23FCDF0E5AEF}"/>
              </a:ext>
            </a:extLst>
          </p:cNvPr>
          <p:cNvSpPr>
            <a:spLocks noGrp="1"/>
          </p:cNvSpPr>
          <p:nvPr>
            <p:ph type="title"/>
          </p:nvPr>
        </p:nvSpPr>
        <p:spPr/>
        <p:txBody>
          <a:bodyPr/>
          <a:lstStyle/>
          <a:p>
            <a:r>
              <a:rPr lang="en-US" dirty="0"/>
              <a:t>Labor force participation </a:t>
            </a:r>
          </a:p>
        </p:txBody>
      </p:sp>
      <p:graphicFrame>
        <p:nvGraphicFramePr>
          <p:cNvPr id="4" name="Content Placeholder 3">
            <a:extLst>
              <a:ext uri="{FF2B5EF4-FFF2-40B4-BE49-F238E27FC236}">
                <a16:creationId xmlns:a16="http://schemas.microsoft.com/office/drawing/2014/main" id="{F8B676AF-977B-4B65-8AAF-81FE89757D7B}"/>
              </a:ext>
            </a:extLst>
          </p:cNvPr>
          <p:cNvGraphicFramePr>
            <a:graphicFrameLocks noGrp="1"/>
          </p:cNvGraphicFramePr>
          <p:nvPr>
            <p:ph idx="1"/>
            <p:extLst/>
          </p:nvPr>
        </p:nvGraphicFramePr>
        <p:xfrm>
          <a:off x="1807779" y="1282263"/>
          <a:ext cx="7683062" cy="52131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6256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6497-B6AF-4441-87BA-C1AA55FE80DD}"/>
              </a:ext>
            </a:extLst>
          </p:cNvPr>
          <p:cNvSpPr>
            <a:spLocks noGrp="1"/>
          </p:cNvSpPr>
          <p:nvPr>
            <p:ph type="title"/>
          </p:nvPr>
        </p:nvSpPr>
        <p:spPr/>
        <p:txBody>
          <a:bodyPr/>
          <a:lstStyle/>
          <a:p>
            <a:r>
              <a:rPr lang="en-US" dirty="0"/>
              <a:t>Unemployment rates</a:t>
            </a:r>
          </a:p>
        </p:txBody>
      </p:sp>
      <p:graphicFrame>
        <p:nvGraphicFramePr>
          <p:cNvPr id="4" name="Content Placeholder 3">
            <a:extLst>
              <a:ext uri="{FF2B5EF4-FFF2-40B4-BE49-F238E27FC236}">
                <a16:creationId xmlns:a16="http://schemas.microsoft.com/office/drawing/2014/main" id="{D8F76022-EEE3-4A87-9926-B3A8E2806747}"/>
              </a:ext>
            </a:extLst>
          </p:cNvPr>
          <p:cNvGraphicFramePr>
            <a:graphicFrameLocks noGrp="1"/>
          </p:cNvGraphicFramePr>
          <p:nvPr>
            <p:ph idx="1"/>
            <p:extLst/>
          </p:nvPr>
        </p:nvGraphicFramePr>
        <p:xfrm>
          <a:off x="1912884" y="1187670"/>
          <a:ext cx="7399283" cy="54443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8906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64C6B-8045-4623-B078-72C200DE8CE8}"/>
              </a:ext>
            </a:extLst>
          </p:cNvPr>
          <p:cNvSpPr>
            <a:spLocks noGrp="1"/>
          </p:cNvSpPr>
          <p:nvPr>
            <p:ph type="ctrTitle"/>
          </p:nvPr>
        </p:nvSpPr>
        <p:spPr>
          <a:xfrm>
            <a:off x="2018377" y="2404534"/>
            <a:ext cx="7230726" cy="1646302"/>
          </a:xfrm>
        </p:spPr>
        <p:txBody>
          <a:bodyPr/>
          <a:lstStyle/>
          <a:p>
            <a:r>
              <a:rPr lang="en-US" dirty="0"/>
              <a:t>What makes the COVID-19 pandemic recession different?</a:t>
            </a:r>
          </a:p>
        </p:txBody>
      </p:sp>
      <p:sp>
        <p:nvSpPr>
          <p:cNvPr id="5" name="Subtitle 4">
            <a:extLst>
              <a:ext uri="{FF2B5EF4-FFF2-40B4-BE49-F238E27FC236}">
                <a16:creationId xmlns:a16="http://schemas.microsoft.com/office/drawing/2014/main" id="{E7AAF325-3F0A-46EB-9E79-140691F3F3BC}"/>
              </a:ext>
            </a:extLst>
          </p:cNvPr>
          <p:cNvSpPr>
            <a:spLocks noGrp="1"/>
          </p:cNvSpPr>
          <p:nvPr>
            <p:ph type="subTitle" idx="1"/>
          </p:nvPr>
        </p:nvSpPr>
        <p:spPr/>
        <p:txBody>
          <a:bodyPr>
            <a:normAutofit/>
          </a:bodyPr>
          <a:lstStyle/>
          <a:p>
            <a:endParaRPr lang="en-US" sz="2400" dirty="0"/>
          </a:p>
        </p:txBody>
      </p:sp>
    </p:spTree>
    <p:extLst>
      <p:ext uri="{BB962C8B-B14F-4D97-AF65-F5344CB8AC3E}">
        <p14:creationId xmlns:p14="http://schemas.microsoft.com/office/powerpoint/2010/main" val="2698938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D73A-73DF-479B-A6B2-AE1A436B7957}"/>
              </a:ext>
            </a:extLst>
          </p:cNvPr>
          <p:cNvSpPr>
            <a:spLocks noGrp="1"/>
          </p:cNvSpPr>
          <p:nvPr>
            <p:ph type="title"/>
          </p:nvPr>
        </p:nvSpPr>
        <p:spPr/>
        <p:txBody>
          <a:bodyPr/>
          <a:lstStyle/>
          <a:p>
            <a:r>
              <a:rPr lang="en-US" dirty="0"/>
              <a:t>Every recession is unique, however…</a:t>
            </a:r>
          </a:p>
        </p:txBody>
      </p:sp>
      <p:sp>
        <p:nvSpPr>
          <p:cNvPr id="3" name="Content Placeholder 2">
            <a:extLst>
              <a:ext uri="{FF2B5EF4-FFF2-40B4-BE49-F238E27FC236}">
                <a16:creationId xmlns:a16="http://schemas.microsoft.com/office/drawing/2014/main" id="{247C57F4-8D54-487E-9CE3-2EB23FB13FA2}"/>
              </a:ext>
            </a:extLst>
          </p:cNvPr>
          <p:cNvSpPr>
            <a:spLocks noGrp="1"/>
          </p:cNvSpPr>
          <p:nvPr>
            <p:ph idx="1"/>
          </p:nvPr>
        </p:nvSpPr>
        <p:spPr>
          <a:xfrm>
            <a:off x="2032001" y="1681656"/>
            <a:ext cx="6712606" cy="4761185"/>
          </a:xfrm>
        </p:spPr>
        <p:txBody>
          <a:bodyPr/>
          <a:lstStyle/>
          <a:p>
            <a:r>
              <a:rPr lang="en-US" sz="1800" dirty="0"/>
              <a:t>The labor market impacts were deeper and  more swift than usual, disproportionately impacting industries that largely female workforces.</a:t>
            </a:r>
          </a:p>
          <a:p>
            <a:endParaRPr lang="en-US" sz="1800" dirty="0"/>
          </a:p>
          <a:p>
            <a:r>
              <a:rPr lang="en-US" sz="2000" b="1" dirty="0"/>
              <a:t>Demand for and supply of labor were </a:t>
            </a:r>
            <a:r>
              <a:rPr lang="en-US" sz="2000" b="1" i="1" dirty="0"/>
              <a:t>both</a:t>
            </a:r>
            <a:r>
              <a:rPr lang="en-US" sz="2000" b="1" dirty="0"/>
              <a:t> impacted </a:t>
            </a:r>
          </a:p>
          <a:p>
            <a:endParaRPr lang="en-US" sz="1800" dirty="0"/>
          </a:p>
          <a:p>
            <a:r>
              <a:rPr lang="en-US" sz="1800" dirty="0"/>
              <a:t>This recession impacted women to a greater extent than men both quantitatively and qualitatively</a:t>
            </a:r>
          </a:p>
          <a:p>
            <a:endParaRPr lang="en-US" sz="1800" dirty="0"/>
          </a:p>
          <a:p>
            <a:r>
              <a:rPr lang="en-US" sz="1800" dirty="0"/>
              <a:t>This recession exacerbated existing inequalities and barriers to access for BIPOC</a:t>
            </a:r>
          </a:p>
          <a:p>
            <a:endParaRPr lang="en-US" dirty="0"/>
          </a:p>
        </p:txBody>
      </p:sp>
    </p:spTree>
    <p:extLst>
      <p:ext uri="{BB962C8B-B14F-4D97-AF65-F5344CB8AC3E}">
        <p14:creationId xmlns:p14="http://schemas.microsoft.com/office/powerpoint/2010/main" val="4086249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407C-6E2A-4EB5-B17E-34EE9A433033}"/>
              </a:ext>
            </a:extLst>
          </p:cNvPr>
          <p:cNvSpPr>
            <a:spLocks noGrp="1"/>
          </p:cNvSpPr>
          <p:nvPr>
            <p:ph type="title"/>
          </p:nvPr>
        </p:nvSpPr>
        <p:spPr/>
        <p:txBody>
          <a:bodyPr>
            <a:normAutofit/>
          </a:bodyPr>
          <a:lstStyle/>
          <a:p>
            <a:r>
              <a:rPr lang="en-US" dirty="0"/>
              <a:t>The labor market impacts were deeper and more swift than usual</a:t>
            </a:r>
          </a:p>
        </p:txBody>
      </p:sp>
      <p:pic>
        <p:nvPicPr>
          <p:cNvPr id="7" name="Content Placeholder 6">
            <a:extLst>
              <a:ext uri="{FF2B5EF4-FFF2-40B4-BE49-F238E27FC236}">
                <a16:creationId xmlns:a16="http://schemas.microsoft.com/office/drawing/2014/main" id="{44DCC8CE-832A-4ECA-A9D0-CD33B55B57CA}"/>
              </a:ext>
            </a:extLst>
          </p:cNvPr>
          <p:cNvPicPr>
            <a:picLocks noGrp="1" noChangeAspect="1"/>
          </p:cNvPicPr>
          <p:nvPr>
            <p:ph idx="1"/>
          </p:nvPr>
        </p:nvPicPr>
        <p:blipFill>
          <a:blip r:embed="rId3"/>
          <a:stretch>
            <a:fillRect/>
          </a:stretch>
        </p:blipFill>
        <p:spPr>
          <a:xfrm>
            <a:off x="1909361" y="1761743"/>
            <a:ext cx="8250638" cy="4276450"/>
          </a:xfrm>
        </p:spPr>
      </p:pic>
    </p:spTree>
    <p:extLst>
      <p:ext uri="{BB962C8B-B14F-4D97-AF65-F5344CB8AC3E}">
        <p14:creationId xmlns:p14="http://schemas.microsoft.com/office/powerpoint/2010/main" val="3594748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9B3A-23F9-454D-821C-3985F81A2544}"/>
              </a:ext>
            </a:extLst>
          </p:cNvPr>
          <p:cNvSpPr>
            <a:spLocks noGrp="1"/>
          </p:cNvSpPr>
          <p:nvPr>
            <p:ph type="title"/>
          </p:nvPr>
        </p:nvSpPr>
        <p:spPr/>
        <p:txBody>
          <a:bodyPr>
            <a:normAutofit/>
          </a:bodyPr>
          <a:lstStyle/>
          <a:p>
            <a:r>
              <a:rPr lang="en-US"/>
              <a:t>Whatcom County lost about 14,900 jobs. </a:t>
            </a:r>
            <a:br>
              <a:rPr lang="en-US"/>
            </a:br>
            <a:r>
              <a:rPr lang="en-US"/>
              <a:t>So far 8,700 have been recovered</a:t>
            </a:r>
            <a:endParaRPr lang="en-US" dirty="0"/>
          </a:p>
        </p:txBody>
      </p:sp>
      <p:graphicFrame>
        <p:nvGraphicFramePr>
          <p:cNvPr id="6" name="Content Placeholder 5">
            <a:extLst>
              <a:ext uri="{FF2B5EF4-FFF2-40B4-BE49-F238E27FC236}">
                <a16:creationId xmlns:a16="http://schemas.microsoft.com/office/drawing/2014/main" id="{D9892A9D-005E-4AAF-AAB0-F286464A93B7}"/>
              </a:ext>
            </a:extLst>
          </p:cNvPr>
          <p:cNvGraphicFramePr>
            <a:graphicFrameLocks noGrp="1"/>
          </p:cNvGraphicFramePr>
          <p:nvPr>
            <p:ph idx="1"/>
            <p:extLst/>
          </p:nvPr>
        </p:nvGraphicFramePr>
        <p:xfrm>
          <a:off x="2032000" y="1813034"/>
          <a:ext cx="7658539" cy="48400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2216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CE0D-24E0-41D4-926C-111C12524A02}"/>
              </a:ext>
            </a:extLst>
          </p:cNvPr>
          <p:cNvSpPr>
            <a:spLocks noGrp="1"/>
          </p:cNvSpPr>
          <p:nvPr>
            <p:ph type="title"/>
          </p:nvPr>
        </p:nvSpPr>
        <p:spPr/>
        <p:txBody>
          <a:bodyPr/>
          <a:lstStyle/>
          <a:p>
            <a:r>
              <a:rPr lang="en-US" dirty="0"/>
              <a:t>The peak unemployment rate for women was higher than that for men</a:t>
            </a:r>
          </a:p>
        </p:txBody>
      </p:sp>
      <p:graphicFrame>
        <p:nvGraphicFramePr>
          <p:cNvPr id="5" name="Content Placeholder 4">
            <a:extLst>
              <a:ext uri="{FF2B5EF4-FFF2-40B4-BE49-F238E27FC236}">
                <a16:creationId xmlns:a16="http://schemas.microsoft.com/office/drawing/2014/main" id="{EC0FEF0C-D047-489B-9C9A-3438806C3E9E}"/>
              </a:ext>
            </a:extLst>
          </p:cNvPr>
          <p:cNvGraphicFramePr>
            <a:graphicFrameLocks noGrp="1"/>
          </p:cNvGraphicFramePr>
          <p:nvPr>
            <p:ph idx="1"/>
            <p:extLst/>
          </p:nvPr>
        </p:nvGraphicFramePr>
        <p:xfrm>
          <a:off x="1912883" y="1713186"/>
          <a:ext cx="7655522" cy="4780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580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BDE1-0954-45F1-81DC-2A63C3B36F2A}"/>
              </a:ext>
            </a:extLst>
          </p:cNvPr>
          <p:cNvSpPr>
            <a:spLocks noGrp="1"/>
          </p:cNvSpPr>
          <p:nvPr>
            <p:ph type="title"/>
          </p:nvPr>
        </p:nvSpPr>
        <p:spPr/>
        <p:txBody>
          <a:bodyPr>
            <a:normAutofit/>
          </a:bodyPr>
          <a:lstStyle/>
          <a:p>
            <a:r>
              <a:rPr lang="en-US" dirty="0"/>
              <a:t>Initial job losses by industry sector (WA): </a:t>
            </a:r>
            <a:br>
              <a:rPr lang="en-US" dirty="0"/>
            </a:br>
            <a:r>
              <a:rPr lang="en-US" dirty="0"/>
              <a:t>Great Recession versus COVID-19 Recession</a:t>
            </a:r>
          </a:p>
        </p:txBody>
      </p:sp>
      <p:graphicFrame>
        <p:nvGraphicFramePr>
          <p:cNvPr id="10" name="Content Placeholder 9">
            <a:extLst>
              <a:ext uri="{FF2B5EF4-FFF2-40B4-BE49-F238E27FC236}">
                <a16:creationId xmlns:a16="http://schemas.microsoft.com/office/drawing/2014/main" id="{4C5022B2-68B7-4865-BE81-94BEC725B1C5}"/>
              </a:ext>
            </a:extLst>
          </p:cNvPr>
          <p:cNvGraphicFramePr>
            <a:graphicFrameLocks noGrp="1"/>
          </p:cNvGraphicFramePr>
          <p:nvPr>
            <p:ph sz="half" idx="1"/>
            <p:extLst/>
          </p:nvPr>
        </p:nvGraphicFramePr>
        <p:xfrm>
          <a:off x="1954924" y="1492960"/>
          <a:ext cx="4508938" cy="5286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 15">
            <a:extLst>
              <a:ext uri="{FF2B5EF4-FFF2-40B4-BE49-F238E27FC236}">
                <a16:creationId xmlns:a16="http://schemas.microsoft.com/office/drawing/2014/main" id="{773EB2BC-36B0-47AC-A772-7CA45FB15B4A}"/>
              </a:ext>
            </a:extLst>
          </p:cNvPr>
          <p:cNvGraphicFramePr>
            <a:graphicFrameLocks noGrp="1"/>
          </p:cNvGraphicFramePr>
          <p:nvPr>
            <p:ph sz="half" idx="2"/>
            <p:extLst/>
          </p:nvPr>
        </p:nvGraphicFramePr>
        <p:xfrm>
          <a:off x="6463863" y="1492960"/>
          <a:ext cx="3457903" cy="4949877"/>
        </p:xfrm>
        <a:graphic>
          <a:graphicData uri="http://schemas.openxmlformats.org/drawingml/2006/table">
            <a:tbl>
              <a:tblPr firstRow="1" bandRow="1">
                <a:tableStyleId>{21E4AEA4-8DFA-4A89-87EB-49C32662AFE0}</a:tableStyleId>
              </a:tblPr>
              <a:tblGrid>
                <a:gridCol w="2556820">
                  <a:extLst>
                    <a:ext uri="{9D8B030D-6E8A-4147-A177-3AD203B41FA5}">
                      <a16:colId xmlns:a16="http://schemas.microsoft.com/office/drawing/2014/main" val="305176490"/>
                    </a:ext>
                  </a:extLst>
                </a:gridCol>
                <a:gridCol w="901083">
                  <a:extLst>
                    <a:ext uri="{9D8B030D-6E8A-4147-A177-3AD203B41FA5}">
                      <a16:colId xmlns:a16="http://schemas.microsoft.com/office/drawing/2014/main" val="1589144943"/>
                    </a:ext>
                  </a:extLst>
                </a:gridCol>
              </a:tblGrid>
              <a:tr h="767231">
                <a:tc>
                  <a:txBody>
                    <a:bodyPr/>
                    <a:lstStyle/>
                    <a:p>
                      <a:r>
                        <a:rPr lang="en-US" dirty="0"/>
                        <a:t>Industry</a:t>
                      </a:r>
                    </a:p>
                  </a:txBody>
                  <a:tcPr/>
                </a:tc>
                <a:tc>
                  <a:txBody>
                    <a:bodyPr/>
                    <a:lstStyle/>
                    <a:p>
                      <a:r>
                        <a:rPr lang="en-US" dirty="0"/>
                        <a:t>Percent Female</a:t>
                      </a:r>
                    </a:p>
                  </a:txBody>
                  <a:tcPr/>
                </a:tc>
                <a:extLst>
                  <a:ext uri="{0D108BD9-81ED-4DB2-BD59-A6C34878D82A}">
                    <a16:rowId xmlns:a16="http://schemas.microsoft.com/office/drawing/2014/main" val="1960895999"/>
                  </a:ext>
                </a:extLst>
              </a:tr>
              <a:tr h="321742">
                <a:tc>
                  <a:txBody>
                    <a:bodyPr/>
                    <a:lstStyle/>
                    <a:p>
                      <a:r>
                        <a:rPr lang="en-US" dirty="0"/>
                        <a:t>Total Nonfarm</a:t>
                      </a:r>
                    </a:p>
                  </a:txBody>
                  <a:tcPr anchor="ctr"/>
                </a:tc>
                <a:tc>
                  <a:txBody>
                    <a:bodyPr/>
                    <a:lstStyle/>
                    <a:p>
                      <a:pPr algn="r" fontAlgn="b"/>
                      <a:r>
                        <a:rPr lang="en-US" sz="1400" b="0" i="0" u="none" strike="noStrike" dirty="0">
                          <a:solidFill>
                            <a:srgbClr val="000000"/>
                          </a:solidFill>
                          <a:effectLst/>
                          <a:latin typeface="Arial" panose="020B0604020202020204" pitchFamily="34" charset="0"/>
                        </a:rPr>
                        <a:t>48.7%</a:t>
                      </a:r>
                    </a:p>
                  </a:txBody>
                  <a:tcPr marL="7620" marR="7620" marT="7620" marB="0" anchor="ctr"/>
                </a:tc>
                <a:extLst>
                  <a:ext uri="{0D108BD9-81ED-4DB2-BD59-A6C34878D82A}">
                    <a16:rowId xmlns:a16="http://schemas.microsoft.com/office/drawing/2014/main" val="4226354228"/>
                  </a:ext>
                </a:extLst>
              </a:tr>
              <a:tr h="321742">
                <a:tc>
                  <a:txBody>
                    <a:bodyPr/>
                    <a:lstStyle/>
                    <a:p>
                      <a:r>
                        <a:rPr lang="en-US" dirty="0"/>
                        <a:t>Construction</a:t>
                      </a:r>
                    </a:p>
                  </a:txBody>
                  <a:tcPr anchor="ctr"/>
                </a:tc>
                <a:tc>
                  <a:txBody>
                    <a:bodyPr/>
                    <a:lstStyle/>
                    <a:p>
                      <a:pPr algn="r" fontAlgn="b"/>
                      <a:r>
                        <a:rPr lang="en-US" sz="1400" b="0" i="0" u="none" strike="noStrike" dirty="0">
                          <a:solidFill>
                            <a:srgbClr val="000000"/>
                          </a:solidFill>
                          <a:effectLst/>
                          <a:latin typeface="Arial" panose="020B0604020202020204" pitchFamily="34" charset="0"/>
                        </a:rPr>
                        <a:t>19.1%</a:t>
                      </a:r>
                    </a:p>
                  </a:txBody>
                  <a:tcPr marL="7620" marR="7620" marT="7620" marB="0" anchor="ctr"/>
                </a:tc>
                <a:extLst>
                  <a:ext uri="{0D108BD9-81ED-4DB2-BD59-A6C34878D82A}">
                    <a16:rowId xmlns:a16="http://schemas.microsoft.com/office/drawing/2014/main" val="4019651870"/>
                  </a:ext>
                </a:extLst>
              </a:tr>
              <a:tr h="321742">
                <a:tc>
                  <a:txBody>
                    <a:bodyPr/>
                    <a:lstStyle/>
                    <a:p>
                      <a:r>
                        <a:rPr lang="en-US" dirty="0"/>
                        <a:t>Manufacturing</a:t>
                      </a:r>
                    </a:p>
                  </a:txBody>
                  <a:tcPr anchor="ctr"/>
                </a:tc>
                <a:tc>
                  <a:txBody>
                    <a:bodyPr/>
                    <a:lstStyle/>
                    <a:p>
                      <a:pPr algn="r" fontAlgn="b"/>
                      <a:r>
                        <a:rPr lang="en-US" sz="1400" b="0" i="0" u="none" strike="noStrike" dirty="0">
                          <a:solidFill>
                            <a:srgbClr val="000000"/>
                          </a:solidFill>
                          <a:effectLst/>
                          <a:latin typeface="Arial" panose="020B0604020202020204" pitchFamily="34" charset="0"/>
                        </a:rPr>
                        <a:t>27.9%</a:t>
                      </a:r>
                    </a:p>
                  </a:txBody>
                  <a:tcPr marL="7620" marR="7620" marT="7620" marB="0" anchor="ctr"/>
                </a:tc>
                <a:extLst>
                  <a:ext uri="{0D108BD9-81ED-4DB2-BD59-A6C34878D82A}">
                    <a16:rowId xmlns:a16="http://schemas.microsoft.com/office/drawing/2014/main" val="2828527504"/>
                  </a:ext>
                </a:extLst>
              </a:tr>
              <a:tr h="321742">
                <a:tc>
                  <a:txBody>
                    <a:bodyPr/>
                    <a:lstStyle/>
                    <a:p>
                      <a:r>
                        <a:rPr lang="en-US" dirty="0"/>
                        <a:t>Wholesale</a:t>
                      </a:r>
                    </a:p>
                  </a:txBody>
                  <a:tcPr anchor="ctr"/>
                </a:tc>
                <a:tc>
                  <a:txBody>
                    <a:bodyPr/>
                    <a:lstStyle/>
                    <a:p>
                      <a:pPr algn="r" fontAlgn="b"/>
                      <a:r>
                        <a:rPr lang="en-US" sz="1400" b="0" i="0" u="none" strike="noStrike" dirty="0">
                          <a:solidFill>
                            <a:srgbClr val="000000"/>
                          </a:solidFill>
                          <a:effectLst/>
                          <a:latin typeface="Arial" panose="020B0604020202020204" pitchFamily="34" charset="0"/>
                        </a:rPr>
                        <a:t>30.6%</a:t>
                      </a:r>
                    </a:p>
                  </a:txBody>
                  <a:tcPr marL="7620" marR="7620" marT="7620" marB="0" anchor="ctr"/>
                </a:tc>
                <a:extLst>
                  <a:ext uri="{0D108BD9-81ED-4DB2-BD59-A6C34878D82A}">
                    <a16:rowId xmlns:a16="http://schemas.microsoft.com/office/drawing/2014/main" val="3773278503"/>
                  </a:ext>
                </a:extLst>
              </a:tr>
              <a:tr h="321742">
                <a:tc>
                  <a:txBody>
                    <a:bodyPr/>
                    <a:lstStyle/>
                    <a:p>
                      <a:r>
                        <a:rPr lang="en-US" dirty="0"/>
                        <a:t>Retail</a:t>
                      </a:r>
                    </a:p>
                  </a:txBody>
                  <a:tcPr anchor="ctr"/>
                </a:tc>
                <a:tc>
                  <a:txBody>
                    <a:bodyPr/>
                    <a:lstStyle/>
                    <a:p>
                      <a:pPr algn="r" fontAlgn="b"/>
                      <a:r>
                        <a:rPr lang="en-US" sz="1400" b="0" i="0" u="none" strike="noStrike" dirty="0">
                          <a:solidFill>
                            <a:srgbClr val="000000"/>
                          </a:solidFill>
                          <a:effectLst/>
                          <a:latin typeface="Arial" panose="020B0604020202020204" pitchFamily="34" charset="0"/>
                        </a:rPr>
                        <a:t>48.9%</a:t>
                      </a:r>
                    </a:p>
                  </a:txBody>
                  <a:tcPr marL="7620" marR="7620" marT="7620" marB="0" anchor="ctr"/>
                </a:tc>
                <a:extLst>
                  <a:ext uri="{0D108BD9-81ED-4DB2-BD59-A6C34878D82A}">
                    <a16:rowId xmlns:a16="http://schemas.microsoft.com/office/drawing/2014/main" val="2975576153"/>
                  </a:ext>
                </a:extLst>
              </a:tr>
              <a:tr h="321742">
                <a:tc>
                  <a:txBody>
                    <a:bodyPr/>
                    <a:lstStyle/>
                    <a:p>
                      <a:r>
                        <a:rPr lang="en-US" dirty="0"/>
                        <a:t>T.W.&amp;U</a:t>
                      </a:r>
                    </a:p>
                  </a:txBody>
                  <a:tcPr anchor="ctr"/>
                </a:tc>
                <a:tc>
                  <a:txBody>
                    <a:bodyPr/>
                    <a:lstStyle/>
                    <a:p>
                      <a:pPr algn="r" fontAlgn="b"/>
                      <a:r>
                        <a:rPr lang="en-US" sz="1400" b="0" i="0" u="none" strike="noStrike" dirty="0">
                          <a:solidFill>
                            <a:srgbClr val="000000"/>
                          </a:solidFill>
                          <a:effectLst/>
                          <a:latin typeface="Arial" panose="020B0604020202020204" pitchFamily="34" charset="0"/>
                        </a:rPr>
                        <a:t>30.8%</a:t>
                      </a:r>
                    </a:p>
                  </a:txBody>
                  <a:tcPr marL="7620" marR="7620" marT="7620" marB="0" anchor="ctr"/>
                </a:tc>
                <a:extLst>
                  <a:ext uri="{0D108BD9-81ED-4DB2-BD59-A6C34878D82A}">
                    <a16:rowId xmlns:a16="http://schemas.microsoft.com/office/drawing/2014/main" val="993664663"/>
                  </a:ext>
                </a:extLst>
              </a:tr>
              <a:tr h="321742">
                <a:tc>
                  <a:txBody>
                    <a:bodyPr/>
                    <a:lstStyle/>
                    <a:p>
                      <a:r>
                        <a:rPr lang="en-US" dirty="0"/>
                        <a:t>Information</a:t>
                      </a:r>
                    </a:p>
                  </a:txBody>
                  <a:tcPr anchor="ctr"/>
                </a:tc>
                <a:tc>
                  <a:txBody>
                    <a:bodyPr/>
                    <a:lstStyle/>
                    <a:p>
                      <a:pPr algn="r" fontAlgn="b"/>
                      <a:r>
                        <a:rPr lang="en-US" sz="1400" b="0" i="0" u="none" strike="noStrike" dirty="0">
                          <a:solidFill>
                            <a:srgbClr val="000000"/>
                          </a:solidFill>
                          <a:effectLst/>
                          <a:latin typeface="Arial" panose="020B0604020202020204" pitchFamily="34" charset="0"/>
                        </a:rPr>
                        <a:t>33.2%</a:t>
                      </a:r>
                    </a:p>
                  </a:txBody>
                  <a:tcPr marL="7620" marR="7620" marT="7620" marB="0" anchor="ctr"/>
                </a:tc>
                <a:extLst>
                  <a:ext uri="{0D108BD9-81ED-4DB2-BD59-A6C34878D82A}">
                    <a16:rowId xmlns:a16="http://schemas.microsoft.com/office/drawing/2014/main" val="3707202955"/>
                  </a:ext>
                </a:extLst>
              </a:tr>
              <a:tr h="321742">
                <a:tc>
                  <a:txBody>
                    <a:bodyPr/>
                    <a:lstStyle/>
                    <a:p>
                      <a:r>
                        <a:rPr lang="en-US" dirty="0"/>
                        <a:t>Financial Activities</a:t>
                      </a:r>
                    </a:p>
                  </a:txBody>
                  <a:tcPr anchor="ctr"/>
                </a:tc>
                <a:tc>
                  <a:txBody>
                    <a:bodyPr/>
                    <a:lstStyle/>
                    <a:p>
                      <a:pPr algn="r" fontAlgn="b"/>
                      <a:r>
                        <a:rPr lang="en-US" sz="1400" b="0" i="0" u="none" strike="noStrike" dirty="0">
                          <a:solidFill>
                            <a:srgbClr val="000000"/>
                          </a:solidFill>
                          <a:effectLst/>
                          <a:latin typeface="Arial" panose="020B0604020202020204" pitchFamily="34" charset="0"/>
                        </a:rPr>
                        <a:t>56.9%</a:t>
                      </a:r>
                    </a:p>
                  </a:txBody>
                  <a:tcPr marL="7620" marR="7620" marT="7620" marB="0" anchor="ctr"/>
                </a:tc>
                <a:extLst>
                  <a:ext uri="{0D108BD9-81ED-4DB2-BD59-A6C34878D82A}">
                    <a16:rowId xmlns:a16="http://schemas.microsoft.com/office/drawing/2014/main" val="1575199574"/>
                  </a:ext>
                </a:extLst>
              </a:tr>
              <a:tr h="321742">
                <a:tc>
                  <a:txBody>
                    <a:bodyPr/>
                    <a:lstStyle/>
                    <a:p>
                      <a:r>
                        <a:rPr lang="en-US" dirty="0"/>
                        <a:t>Pro &amp; Biz Serv.</a:t>
                      </a:r>
                    </a:p>
                  </a:txBody>
                  <a:tcPr anchor="ctr"/>
                </a:tc>
                <a:tc>
                  <a:txBody>
                    <a:bodyPr/>
                    <a:lstStyle/>
                    <a:p>
                      <a:pPr algn="r" fontAlgn="b"/>
                      <a:r>
                        <a:rPr lang="en-US" sz="1400" b="0" i="0" u="none" strike="noStrike" dirty="0">
                          <a:solidFill>
                            <a:srgbClr val="000000"/>
                          </a:solidFill>
                          <a:effectLst/>
                          <a:latin typeface="Arial" panose="020B0604020202020204" pitchFamily="34" charset="0"/>
                        </a:rPr>
                        <a:t>45.3%</a:t>
                      </a:r>
                    </a:p>
                  </a:txBody>
                  <a:tcPr marL="7620" marR="7620" marT="7620" marB="0" anchor="ctr"/>
                </a:tc>
                <a:extLst>
                  <a:ext uri="{0D108BD9-81ED-4DB2-BD59-A6C34878D82A}">
                    <a16:rowId xmlns:a16="http://schemas.microsoft.com/office/drawing/2014/main" val="1752949983"/>
                  </a:ext>
                </a:extLst>
              </a:tr>
              <a:tr h="321742">
                <a:tc>
                  <a:txBody>
                    <a:bodyPr/>
                    <a:lstStyle/>
                    <a:p>
                      <a:r>
                        <a:rPr lang="en-US" dirty="0"/>
                        <a:t>Edu. &amp; Health Serv.</a:t>
                      </a:r>
                    </a:p>
                  </a:txBody>
                  <a:tcPr anchor="ctr"/>
                </a:tc>
                <a:tc>
                  <a:txBody>
                    <a:bodyPr/>
                    <a:lstStyle/>
                    <a:p>
                      <a:pPr algn="r" fontAlgn="b"/>
                      <a:r>
                        <a:rPr lang="en-US" sz="1400" b="0" i="0" u="none" strike="noStrike" dirty="0">
                          <a:solidFill>
                            <a:srgbClr val="000000"/>
                          </a:solidFill>
                          <a:effectLst/>
                          <a:latin typeface="Arial" panose="020B0604020202020204" pitchFamily="34" charset="0"/>
                        </a:rPr>
                        <a:t>73.9%</a:t>
                      </a:r>
                    </a:p>
                  </a:txBody>
                  <a:tcPr marL="7620" marR="7620" marT="7620" marB="0" anchor="ctr"/>
                </a:tc>
                <a:extLst>
                  <a:ext uri="{0D108BD9-81ED-4DB2-BD59-A6C34878D82A}">
                    <a16:rowId xmlns:a16="http://schemas.microsoft.com/office/drawing/2014/main" val="3772525804"/>
                  </a:ext>
                </a:extLst>
              </a:tr>
              <a:tr h="321742">
                <a:tc>
                  <a:txBody>
                    <a:bodyPr/>
                    <a:lstStyle/>
                    <a:p>
                      <a:r>
                        <a:rPr lang="en-US" dirty="0"/>
                        <a:t>Leisure &amp; Hospitality</a:t>
                      </a:r>
                    </a:p>
                  </a:txBody>
                  <a:tcPr anchor="ctr"/>
                </a:tc>
                <a:tc>
                  <a:txBody>
                    <a:bodyPr/>
                    <a:lstStyle/>
                    <a:p>
                      <a:pPr algn="r" fontAlgn="b"/>
                      <a:r>
                        <a:rPr lang="en-US" sz="1400" b="0" i="0" u="none" strike="noStrike" dirty="0">
                          <a:solidFill>
                            <a:srgbClr val="000000"/>
                          </a:solidFill>
                          <a:effectLst/>
                          <a:latin typeface="Arial" panose="020B0604020202020204" pitchFamily="34" charset="0"/>
                        </a:rPr>
                        <a:t>53.5%</a:t>
                      </a:r>
                    </a:p>
                  </a:txBody>
                  <a:tcPr marL="7620" marR="7620" marT="7620" marB="0" anchor="ctr"/>
                </a:tc>
                <a:extLst>
                  <a:ext uri="{0D108BD9-81ED-4DB2-BD59-A6C34878D82A}">
                    <a16:rowId xmlns:a16="http://schemas.microsoft.com/office/drawing/2014/main" val="810112097"/>
                  </a:ext>
                </a:extLst>
              </a:tr>
              <a:tr h="321742">
                <a:tc>
                  <a:txBody>
                    <a:bodyPr/>
                    <a:lstStyle/>
                    <a:p>
                      <a:r>
                        <a:rPr lang="en-US" dirty="0"/>
                        <a:t>Other Services</a:t>
                      </a:r>
                    </a:p>
                  </a:txBody>
                  <a:tcPr anchor="ctr"/>
                </a:tc>
                <a:tc>
                  <a:txBody>
                    <a:bodyPr/>
                    <a:lstStyle/>
                    <a:p>
                      <a:pPr algn="r" fontAlgn="b"/>
                      <a:r>
                        <a:rPr lang="en-US" sz="1400" b="0" i="0" u="none" strike="noStrike" dirty="0">
                          <a:solidFill>
                            <a:srgbClr val="000000"/>
                          </a:solidFill>
                          <a:effectLst/>
                          <a:latin typeface="Arial" panose="020B0604020202020204" pitchFamily="34" charset="0"/>
                        </a:rPr>
                        <a:t>57.3%</a:t>
                      </a:r>
                    </a:p>
                  </a:txBody>
                  <a:tcPr marL="7620" marR="7620" marT="7620" marB="0" anchor="ctr"/>
                </a:tc>
                <a:extLst>
                  <a:ext uri="{0D108BD9-81ED-4DB2-BD59-A6C34878D82A}">
                    <a16:rowId xmlns:a16="http://schemas.microsoft.com/office/drawing/2014/main" val="1852205200"/>
                  </a:ext>
                </a:extLst>
              </a:tr>
              <a:tr h="321742">
                <a:tc>
                  <a:txBody>
                    <a:bodyPr/>
                    <a:lstStyle/>
                    <a:p>
                      <a:r>
                        <a:rPr lang="en-US" dirty="0"/>
                        <a:t>Government</a:t>
                      </a:r>
                    </a:p>
                  </a:txBody>
                  <a:tcPr anchor="ctr"/>
                </a:tc>
                <a:tc>
                  <a:txBody>
                    <a:bodyPr/>
                    <a:lstStyle/>
                    <a:p>
                      <a:pPr algn="r" fontAlgn="b"/>
                      <a:r>
                        <a:rPr lang="en-US" sz="1400" b="0" i="0" u="none" strike="noStrike" dirty="0">
                          <a:solidFill>
                            <a:srgbClr val="000000"/>
                          </a:solidFill>
                          <a:effectLst/>
                          <a:latin typeface="Arial" panose="020B0604020202020204" pitchFamily="34" charset="0"/>
                        </a:rPr>
                        <a:t>44.7%</a:t>
                      </a:r>
                    </a:p>
                  </a:txBody>
                  <a:tcPr marL="7620" marR="7620" marT="7620" marB="0" anchor="ctr"/>
                </a:tc>
                <a:extLst>
                  <a:ext uri="{0D108BD9-81ED-4DB2-BD59-A6C34878D82A}">
                    <a16:rowId xmlns:a16="http://schemas.microsoft.com/office/drawing/2014/main" val="2530942273"/>
                  </a:ext>
                </a:extLst>
              </a:tr>
            </a:tbl>
          </a:graphicData>
        </a:graphic>
      </p:graphicFrame>
    </p:spTree>
    <p:extLst>
      <p:ext uri="{BB962C8B-B14F-4D97-AF65-F5344CB8AC3E}">
        <p14:creationId xmlns:p14="http://schemas.microsoft.com/office/powerpoint/2010/main" val="106248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28276-DE6E-4414-A9F0-B406FBE3F072}"/>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EA699DD0-7582-40B7-98B3-8DBC6C286712}"/>
              </a:ext>
            </a:extLst>
          </p:cNvPr>
          <p:cNvGraphicFramePr>
            <a:graphicFrameLocks noGrp="1"/>
          </p:cNvGraphicFramePr>
          <p:nvPr>
            <p:ph sz="half" idx="1"/>
            <p:extLst/>
          </p:nvPr>
        </p:nvGraphicFramePr>
        <p:xfrm>
          <a:off x="1524000" y="163289"/>
          <a:ext cx="9143998" cy="6607627"/>
        </p:xfrm>
        <a:graphic>
          <a:graphicData uri="http://schemas.openxmlformats.org/drawingml/2006/table">
            <a:tbl>
              <a:tblPr firstRow="1" bandRow="1">
                <a:tableStyleId>{21E4AEA4-8DFA-4A89-87EB-49C32662AFE0}</a:tableStyleId>
              </a:tblPr>
              <a:tblGrid>
                <a:gridCol w="2408225">
                  <a:extLst>
                    <a:ext uri="{9D8B030D-6E8A-4147-A177-3AD203B41FA5}">
                      <a16:colId xmlns:a16="http://schemas.microsoft.com/office/drawing/2014/main" val="492025599"/>
                    </a:ext>
                  </a:extLst>
                </a:gridCol>
                <a:gridCol w="933988">
                  <a:extLst>
                    <a:ext uri="{9D8B030D-6E8A-4147-A177-3AD203B41FA5}">
                      <a16:colId xmlns:a16="http://schemas.microsoft.com/office/drawing/2014/main" val="2736279904"/>
                    </a:ext>
                  </a:extLst>
                </a:gridCol>
                <a:gridCol w="1043868">
                  <a:extLst>
                    <a:ext uri="{9D8B030D-6E8A-4147-A177-3AD203B41FA5}">
                      <a16:colId xmlns:a16="http://schemas.microsoft.com/office/drawing/2014/main" val="129378983"/>
                    </a:ext>
                  </a:extLst>
                </a:gridCol>
                <a:gridCol w="947724">
                  <a:extLst>
                    <a:ext uri="{9D8B030D-6E8A-4147-A177-3AD203B41FA5}">
                      <a16:colId xmlns:a16="http://schemas.microsoft.com/office/drawing/2014/main" val="2999435612"/>
                    </a:ext>
                  </a:extLst>
                </a:gridCol>
                <a:gridCol w="892781">
                  <a:extLst>
                    <a:ext uri="{9D8B030D-6E8A-4147-A177-3AD203B41FA5}">
                      <a16:colId xmlns:a16="http://schemas.microsoft.com/office/drawing/2014/main" val="1527501644"/>
                    </a:ext>
                  </a:extLst>
                </a:gridCol>
                <a:gridCol w="1002664">
                  <a:extLst>
                    <a:ext uri="{9D8B030D-6E8A-4147-A177-3AD203B41FA5}">
                      <a16:colId xmlns:a16="http://schemas.microsoft.com/office/drawing/2014/main" val="2848195508"/>
                    </a:ext>
                  </a:extLst>
                </a:gridCol>
                <a:gridCol w="947724">
                  <a:extLst>
                    <a:ext uri="{9D8B030D-6E8A-4147-A177-3AD203B41FA5}">
                      <a16:colId xmlns:a16="http://schemas.microsoft.com/office/drawing/2014/main" val="1928045432"/>
                    </a:ext>
                  </a:extLst>
                </a:gridCol>
                <a:gridCol w="967024">
                  <a:extLst>
                    <a:ext uri="{9D8B030D-6E8A-4147-A177-3AD203B41FA5}">
                      <a16:colId xmlns:a16="http://schemas.microsoft.com/office/drawing/2014/main" val="2896955628"/>
                    </a:ext>
                  </a:extLst>
                </a:gridCol>
              </a:tblGrid>
              <a:tr h="874063">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White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Black or African American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American Indian or Alaska Native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Asian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Native Hawaiian or Other Pacific Islander</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Two or More Race Groups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u="none" strike="noStrike">
                          <a:solidFill>
                            <a:srgbClr val="000000"/>
                          </a:solidFill>
                          <a:effectLst/>
                        </a:rPr>
                        <a:t>Hispanic (any race)</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84105314"/>
                  </a:ext>
                </a:extLst>
              </a:tr>
              <a:tr h="477797">
                <a:tc>
                  <a:txBody>
                    <a:bodyPr/>
                    <a:lstStyle/>
                    <a:p>
                      <a:pPr algn="l" fontAlgn="b"/>
                      <a:r>
                        <a:rPr lang="en-US" sz="1200" b="0" u="none" strike="noStrike" dirty="0">
                          <a:solidFill>
                            <a:srgbClr val="000000"/>
                          </a:solidFill>
                          <a:effectLst/>
                        </a:rPr>
                        <a:t>Construction</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87.7%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3.4%</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3.3%</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14.3%</a:t>
                      </a:r>
                      <a:endParaRPr lang="en-US"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64324376"/>
                  </a:ext>
                </a:extLst>
              </a:tr>
              <a:tr h="477797">
                <a:tc>
                  <a:txBody>
                    <a:bodyPr/>
                    <a:lstStyle/>
                    <a:p>
                      <a:pPr algn="l" fontAlgn="b"/>
                      <a:r>
                        <a:rPr lang="en-US" sz="1200" b="0" u="none" strike="noStrike" dirty="0">
                          <a:solidFill>
                            <a:srgbClr val="000000"/>
                          </a:solidFill>
                          <a:effectLst/>
                        </a:rPr>
                        <a:t>Manufacturing</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78.1%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3.9%</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1.3%</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12.8%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0.9%</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12.3%</a:t>
                      </a:r>
                      <a:endParaRPr lang="en-US"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35134216"/>
                  </a:ext>
                </a:extLst>
              </a:tr>
              <a:tr h="477797">
                <a:tc>
                  <a:txBody>
                    <a:bodyPr/>
                    <a:lstStyle/>
                    <a:p>
                      <a:pPr algn="l" fontAlgn="b"/>
                      <a:r>
                        <a:rPr lang="en-US" sz="1200" b="0" u="none" strike="noStrike">
                          <a:solidFill>
                            <a:srgbClr val="000000"/>
                          </a:solidFill>
                          <a:effectLst/>
                        </a:rPr>
                        <a:t>Wholesale</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82.9%</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1.0%</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8.2%</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0.9%</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3.3%</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10.2%</a:t>
                      </a:r>
                      <a:endParaRPr lang="en-US"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93348285"/>
                  </a:ext>
                </a:extLst>
              </a:tr>
              <a:tr h="477797">
                <a:tc>
                  <a:txBody>
                    <a:bodyPr/>
                    <a:lstStyle/>
                    <a:p>
                      <a:pPr algn="l" fontAlgn="b"/>
                      <a:r>
                        <a:rPr lang="en-US" sz="1200" b="0" u="none" strike="noStrike">
                          <a:solidFill>
                            <a:srgbClr val="000000"/>
                          </a:solidFill>
                          <a:effectLst/>
                        </a:rPr>
                        <a:t>Retail</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77.9%</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4.5%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1.4%</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10.9%</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4.5%</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11.7%</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64167058"/>
                  </a:ext>
                </a:extLst>
              </a:tr>
              <a:tr h="477797">
                <a:tc>
                  <a:txBody>
                    <a:bodyPr/>
                    <a:lstStyle/>
                    <a:p>
                      <a:pPr algn="l" fontAlgn="b"/>
                      <a:r>
                        <a:rPr lang="en-US" sz="1200" b="0" u="none" strike="noStrike">
                          <a:solidFill>
                            <a:srgbClr val="000000"/>
                          </a:solidFill>
                          <a:effectLst/>
                        </a:rPr>
                        <a:t>T.W.&amp;U</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78.1%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3.9%</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9.7%</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68231081"/>
                  </a:ext>
                </a:extLst>
              </a:tr>
              <a:tr h="477797">
                <a:tc>
                  <a:txBody>
                    <a:bodyPr/>
                    <a:lstStyle/>
                    <a:p>
                      <a:pPr algn="l" fontAlgn="b"/>
                      <a:r>
                        <a:rPr lang="en-US" sz="1200" b="0" u="none" strike="noStrike" dirty="0">
                          <a:solidFill>
                            <a:srgbClr val="000000"/>
                          </a:solidFill>
                          <a:effectLst/>
                        </a:rPr>
                        <a:t>Information</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67.4%</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0.6%</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25.1%</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0.3%</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6.2%</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62648586"/>
                  </a:ext>
                </a:extLst>
              </a:tr>
              <a:tr h="477797">
                <a:tc>
                  <a:txBody>
                    <a:bodyPr/>
                    <a:lstStyle/>
                    <a:p>
                      <a:pPr algn="l" fontAlgn="b"/>
                      <a:r>
                        <a:rPr lang="en-US" sz="1200" b="0" u="none" strike="noStrike">
                          <a:solidFill>
                            <a:srgbClr val="000000"/>
                          </a:solidFill>
                          <a:effectLst/>
                        </a:rPr>
                        <a:t>Financial Activities</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82.0%</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4.3%</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1.0%</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8.3%</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0.6%</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9.3%</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77159586"/>
                  </a:ext>
                </a:extLst>
              </a:tr>
              <a:tr h="477797">
                <a:tc>
                  <a:txBody>
                    <a:bodyPr/>
                    <a:lstStyle/>
                    <a:p>
                      <a:pPr algn="l" fontAlgn="b"/>
                      <a:r>
                        <a:rPr lang="en-US" sz="1200" b="0" u="none" strike="noStrike">
                          <a:solidFill>
                            <a:srgbClr val="000000"/>
                          </a:solidFill>
                          <a:effectLst/>
                        </a:rPr>
                        <a:t>Pro &amp; Biz Serv.</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76.7%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5.6%</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12.1%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9.4%</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3460965"/>
                  </a:ext>
                </a:extLst>
              </a:tr>
              <a:tr h="477797">
                <a:tc>
                  <a:txBody>
                    <a:bodyPr/>
                    <a:lstStyle/>
                    <a:p>
                      <a:pPr algn="l" fontAlgn="b"/>
                      <a:r>
                        <a:rPr lang="en-US" sz="1200" b="0" u="none" strike="noStrike">
                          <a:solidFill>
                            <a:srgbClr val="000000"/>
                          </a:solidFill>
                          <a:effectLst/>
                        </a:rPr>
                        <a:t>Edu. &amp; Health Serv.</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79.6%</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5.9%</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9.3%</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0.6%</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9.4%</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61595582"/>
                  </a:ext>
                </a:extLst>
              </a:tr>
              <a:tr h="477797">
                <a:tc>
                  <a:txBody>
                    <a:bodyPr/>
                    <a:lstStyle/>
                    <a:p>
                      <a:pPr algn="l" fontAlgn="b"/>
                      <a:r>
                        <a:rPr lang="en-US" sz="1200" b="0" u="none" strike="noStrike">
                          <a:solidFill>
                            <a:srgbClr val="000000"/>
                          </a:solidFill>
                          <a:effectLst/>
                        </a:rPr>
                        <a:t>Leisure &amp; Hospitality</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74.8%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5.3%</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2.2%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11.4%</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5.4%</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15.1%</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71169123"/>
                  </a:ext>
                </a:extLst>
              </a:tr>
              <a:tr h="477797">
                <a:tc>
                  <a:txBody>
                    <a:bodyPr/>
                    <a:lstStyle/>
                    <a:p>
                      <a:pPr algn="l" fontAlgn="b"/>
                      <a:r>
                        <a:rPr lang="en-US" sz="1200" b="0" u="none" strike="noStrike">
                          <a:solidFill>
                            <a:srgbClr val="000000"/>
                          </a:solidFill>
                          <a:effectLst/>
                        </a:rPr>
                        <a:t>Other Services</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77.2%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5.1%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11.7%</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0.6%</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4.2%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10.1%</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67101211"/>
                  </a:ext>
                </a:extLst>
              </a:tr>
              <a:tr h="477797">
                <a:tc>
                  <a:txBody>
                    <a:bodyPr/>
                    <a:lstStyle/>
                    <a:p>
                      <a:pPr algn="l" fontAlgn="b"/>
                      <a:r>
                        <a:rPr lang="en-US" sz="1200" b="0" u="none" strike="noStrike">
                          <a:solidFill>
                            <a:srgbClr val="000000"/>
                          </a:solidFill>
                          <a:effectLst/>
                        </a:rPr>
                        <a:t>Government</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81.5%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4.2%</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5.1%</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4.8%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0.5%</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a:solidFill>
                            <a:srgbClr val="000000"/>
                          </a:solidFill>
                          <a:effectLst/>
                        </a:rPr>
                        <a:t>3.8%</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200" b="0" u="none" strike="noStrike" dirty="0">
                          <a:solidFill>
                            <a:srgbClr val="000000"/>
                          </a:solidFill>
                          <a:effectLst/>
                        </a:rPr>
                        <a:t>7.3%</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69148231"/>
                  </a:ext>
                </a:extLst>
              </a:tr>
            </a:tbl>
          </a:graphicData>
        </a:graphic>
      </p:graphicFrame>
    </p:spTree>
    <p:extLst>
      <p:ext uri="{BB962C8B-B14F-4D97-AF65-F5344CB8AC3E}">
        <p14:creationId xmlns:p14="http://schemas.microsoft.com/office/powerpoint/2010/main" val="3900161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25293" y="659219"/>
            <a:ext cx="3866707" cy="680483"/>
          </a:xfrm>
          <a:prstGeom prst="rect">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entagon 7"/>
          <p:cNvSpPr/>
          <p:nvPr/>
        </p:nvSpPr>
        <p:spPr>
          <a:xfrm>
            <a:off x="0" y="659219"/>
            <a:ext cx="9377916" cy="680484"/>
          </a:xfrm>
          <a:prstGeom prst="homePlate">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77049" y="365123"/>
            <a:ext cx="7599389" cy="1259491"/>
          </a:xfrm>
        </p:spPr>
        <p:txBody>
          <a:bodyPr/>
          <a:lstStyle/>
          <a:p>
            <a:r>
              <a:rPr lang="en-US" dirty="0">
                <a:solidFill>
                  <a:schemeClr val="bg1"/>
                </a:solidFill>
                <a:latin typeface="Myriad Pro" charset="0"/>
                <a:ea typeface="Myriad Pro" charset="0"/>
                <a:cs typeface="Myriad Pro" charset="0"/>
              </a:rPr>
              <a:t>Mission Statement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
        <p:nvSpPr>
          <p:cNvPr id="9" name="Content Placeholder 8">
            <a:extLst>
              <a:ext uri="{FF2B5EF4-FFF2-40B4-BE49-F238E27FC236}">
                <a16:creationId xmlns:a16="http://schemas.microsoft.com/office/drawing/2014/main" id="{C009D386-9EC3-4313-B22F-A67AD3533537}"/>
              </a:ext>
            </a:extLst>
          </p:cNvPr>
          <p:cNvSpPr>
            <a:spLocks noGrp="1"/>
          </p:cNvSpPr>
          <p:nvPr>
            <p:ph idx="1"/>
          </p:nvPr>
        </p:nvSpPr>
        <p:spPr/>
        <p:txBody>
          <a:bodyPr>
            <a:normAutofit/>
          </a:bodyPr>
          <a:lstStyle/>
          <a:p>
            <a:pPr marL="0" indent="0">
              <a:buNone/>
            </a:pPr>
            <a:r>
              <a:rPr lang="en-US" dirty="0"/>
              <a:t>The Whatcom Asset Building Coalition (WABC) is a community collaboration supporting financial self-sufficiency through education and advocacy.  </a:t>
            </a:r>
          </a:p>
          <a:p>
            <a:pPr marL="0" indent="0">
              <a:buNone/>
            </a:pPr>
            <a:r>
              <a:rPr lang="en-US" dirty="0"/>
              <a:t>Our mission is to foster collaboration in the community to increase the financial stability of people in Whatcom County.</a:t>
            </a:r>
          </a:p>
          <a:p>
            <a:pPr marL="0" indent="0">
              <a:buNone/>
            </a:pPr>
            <a:endParaRPr lang="en-US" dirty="0"/>
          </a:p>
        </p:txBody>
      </p:sp>
      <p:pic>
        <p:nvPicPr>
          <p:cNvPr id="7" name="Picture 6"/>
          <p:cNvPicPr>
            <a:picLocks noChangeAspect="1"/>
          </p:cNvPicPr>
          <p:nvPr/>
        </p:nvPicPr>
        <p:blipFill rotWithShape="1">
          <a:blip r:embed="rId4">
            <a:clrChange>
              <a:clrFrom>
                <a:srgbClr val="FFFFFF"/>
              </a:clrFrom>
              <a:clrTo>
                <a:srgbClr val="FFFFFF">
                  <a:alpha val="0"/>
                </a:srgbClr>
              </a:clrTo>
            </a:clrChange>
          </a:blip>
          <a:srcRect l="1" r="554" b="15863"/>
          <a:stretch/>
        </p:blipFill>
        <p:spPr>
          <a:xfrm>
            <a:off x="4763069" y="3780187"/>
            <a:ext cx="7140210" cy="3091461"/>
          </a:xfrm>
          <a:prstGeom prst="rect">
            <a:avLst/>
          </a:prstGeom>
        </p:spPr>
      </p:pic>
    </p:spTree>
    <p:extLst>
      <p:ext uri="{BB962C8B-B14F-4D97-AF65-F5344CB8AC3E}">
        <p14:creationId xmlns:p14="http://schemas.microsoft.com/office/powerpoint/2010/main" val="211200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91A0-FF68-4321-A01B-2E3FAA643CBC}"/>
              </a:ext>
            </a:extLst>
          </p:cNvPr>
          <p:cNvSpPr>
            <a:spLocks noGrp="1"/>
          </p:cNvSpPr>
          <p:nvPr>
            <p:ph type="title"/>
          </p:nvPr>
        </p:nvSpPr>
        <p:spPr>
          <a:xfrm>
            <a:off x="2032002" y="609600"/>
            <a:ext cx="7280165" cy="1320800"/>
          </a:xfrm>
        </p:spPr>
        <p:txBody>
          <a:bodyPr>
            <a:normAutofit/>
          </a:bodyPr>
          <a:lstStyle/>
          <a:p>
            <a:r>
              <a:rPr lang="en-US" dirty="0"/>
              <a:t>Different industries have been impacted differently (and so have their workers)</a:t>
            </a:r>
          </a:p>
        </p:txBody>
      </p:sp>
      <p:graphicFrame>
        <p:nvGraphicFramePr>
          <p:cNvPr id="8" name="Content Placeholder 7">
            <a:extLst>
              <a:ext uri="{FF2B5EF4-FFF2-40B4-BE49-F238E27FC236}">
                <a16:creationId xmlns:a16="http://schemas.microsoft.com/office/drawing/2014/main" id="{914B4FFE-2007-48A6-BDC4-84A282FD1FF0}"/>
              </a:ext>
            </a:extLst>
          </p:cNvPr>
          <p:cNvGraphicFramePr>
            <a:graphicFrameLocks noGrp="1"/>
          </p:cNvGraphicFramePr>
          <p:nvPr>
            <p:ph idx="1"/>
            <p:extLst/>
          </p:nvPr>
        </p:nvGraphicFramePr>
        <p:xfrm>
          <a:off x="1776248" y="2160589"/>
          <a:ext cx="8092966" cy="45239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1914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B5C83-4F76-4D4E-949A-E805A96EDA3E}"/>
              </a:ext>
            </a:extLst>
          </p:cNvPr>
          <p:cNvSpPr>
            <a:spLocks noGrp="1"/>
          </p:cNvSpPr>
          <p:nvPr>
            <p:ph type="ctrTitle"/>
          </p:nvPr>
        </p:nvSpPr>
        <p:spPr/>
        <p:txBody>
          <a:bodyPr/>
          <a:lstStyle/>
          <a:p>
            <a:r>
              <a:rPr lang="en-US" dirty="0"/>
              <a:t>UI claims gives us an idea about who has economically impacted</a:t>
            </a:r>
          </a:p>
        </p:txBody>
      </p:sp>
      <p:sp>
        <p:nvSpPr>
          <p:cNvPr id="5" name="Subtitle 4">
            <a:extLst>
              <a:ext uri="{FF2B5EF4-FFF2-40B4-BE49-F238E27FC236}">
                <a16:creationId xmlns:a16="http://schemas.microsoft.com/office/drawing/2014/main" id="{11CCE176-8E6C-47D3-827F-E00C6BD24B8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791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891D-59B6-4ABA-97E7-78AB82DA492D}"/>
              </a:ext>
            </a:extLst>
          </p:cNvPr>
          <p:cNvSpPr>
            <a:spLocks noGrp="1"/>
          </p:cNvSpPr>
          <p:nvPr>
            <p:ph type="title"/>
          </p:nvPr>
        </p:nvSpPr>
        <p:spPr>
          <a:xfrm>
            <a:off x="2032001" y="609601"/>
            <a:ext cx="7006896" cy="935421"/>
          </a:xfrm>
        </p:spPr>
        <p:txBody>
          <a:bodyPr>
            <a:normAutofit fontScale="90000"/>
          </a:bodyPr>
          <a:lstStyle/>
          <a:p>
            <a:r>
              <a:rPr lang="en-US" dirty="0"/>
              <a:t>Women are more likely to be in the labor force relative to their historic labor force participation</a:t>
            </a:r>
          </a:p>
        </p:txBody>
      </p:sp>
      <p:graphicFrame>
        <p:nvGraphicFramePr>
          <p:cNvPr id="7" name="Content Placeholder 6">
            <a:extLst>
              <a:ext uri="{FF2B5EF4-FFF2-40B4-BE49-F238E27FC236}">
                <a16:creationId xmlns:a16="http://schemas.microsoft.com/office/drawing/2014/main" id="{9717E971-4F2E-4EAC-B420-D957B168087E}"/>
              </a:ext>
            </a:extLst>
          </p:cNvPr>
          <p:cNvGraphicFramePr>
            <a:graphicFrameLocks noGrp="1"/>
          </p:cNvGraphicFramePr>
          <p:nvPr>
            <p:ph sz="half" idx="1"/>
            <p:extLst/>
          </p:nvPr>
        </p:nvGraphicFramePr>
        <p:xfrm>
          <a:off x="1871242" y="1545022"/>
          <a:ext cx="3772814" cy="44963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8FF0093D-C70E-4250-9701-EDFD3BB1634D}"/>
              </a:ext>
            </a:extLst>
          </p:cNvPr>
          <p:cNvGraphicFramePr>
            <a:graphicFrameLocks/>
          </p:cNvGraphicFramePr>
          <p:nvPr>
            <p:extLst/>
          </p:nvPr>
        </p:nvGraphicFramePr>
        <p:xfrm>
          <a:off x="5780691" y="1618594"/>
          <a:ext cx="4326758" cy="46960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7290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6B34-AB8E-4FC7-B444-D959F82B6B0D}"/>
              </a:ext>
            </a:extLst>
          </p:cNvPr>
          <p:cNvSpPr>
            <a:spLocks noGrp="1"/>
          </p:cNvSpPr>
          <p:nvPr>
            <p:ph type="title"/>
          </p:nvPr>
        </p:nvSpPr>
        <p:spPr/>
        <p:txBody>
          <a:bodyPr>
            <a:normAutofit/>
          </a:bodyPr>
          <a:lstStyle/>
          <a:p>
            <a:r>
              <a:rPr lang="en-US" dirty="0"/>
              <a:t>Caucasian and Asian workers rejoined the workforce more quickly than BIPOC (WA)</a:t>
            </a:r>
          </a:p>
        </p:txBody>
      </p:sp>
      <p:graphicFrame>
        <p:nvGraphicFramePr>
          <p:cNvPr id="5" name="Content Placeholder 4">
            <a:extLst>
              <a:ext uri="{FF2B5EF4-FFF2-40B4-BE49-F238E27FC236}">
                <a16:creationId xmlns:a16="http://schemas.microsoft.com/office/drawing/2014/main" id="{26DD3651-ACB9-4773-A60D-0742BABC05B6}"/>
              </a:ext>
            </a:extLst>
          </p:cNvPr>
          <p:cNvGraphicFramePr>
            <a:graphicFrameLocks noGrp="1"/>
          </p:cNvGraphicFramePr>
          <p:nvPr>
            <p:ph sz="half" idx="1"/>
            <p:extLst/>
          </p:nvPr>
        </p:nvGraphicFramePr>
        <p:xfrm>
          <a:off x="1881353" y="1681656"/>
          <a:ext cx="7525406" cy="47191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4656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A72C-0A93-4E33-A114-FF41A38E9095}"/>
              </a:ext>
            </a:extLst>
          </p:cNvPr>
          <p:cNvSpPr>
            <a:spLocks noGrp="1"/>
          </p:cNvSpPr>
          <p:nvPr>
            <p:ph type="title"/>
          </p:nvPr>
        </p:nvSpPr>
        <p:spPr/>
        <p:txBody>
          <a:bodyPr/>
          <a:lstStyle/>
          <a:p>
            <a:r>
              <a:rPr lang="en-US" dirty="0"/>
              <a:t>A similar pattern is found in Whatcom County. </a:t>
            </a:r>
          </a:p>
        </p:txBody>
      </p:sp>
      <p:graphicFrame>
        <p:nvGraphicFramePr>
          <p:cNvPr id="10" name="Content Placeholder 9">
            <a:extLst>
              <a:ext uri="{FF2B5EF4-FFF2-40B4-BE49-F238E27FC236}">
                <a16:creationId xmlns:a16="http://schemas.microsoft.com/office/drawing/2014/main" id="{64043A6D-8824-40D5-9A4E-55F1DF3837CE}"/>
              </a:ext>
            </a:extLst>
          </p:cNvPr>
          <p:cNvGraphicFramePr>
            <a:graphicFrameLocks noGrp="1"/>
          </p:cNvGraphicFramePr>
          <p:nvPr>
            <p:ph sz="half" idx="1"/>
            <p:extLst/>
          </p:nvPr>
        </p:nvGraphicFramePr>
        <p:xfrm>
          <a:off x="1912884" y="1513491"/>
          <a:ext cx="7746123" cy="45614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5854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E088B-BE33-4D4E-A24B-9ABE74850574}"/>
              </a:ext>
            </a:extLst>
          </p:cNvPr>
          <p:cNvSpPr>
            <a:spLocks noGrp="1"/>
          </p:cNvSpPr>
          <p:nvPr>
            <p:ph type="title"/>
          </p:nvPr>
        </p:nvSpPr>
        <p:spPr/>
        <p:txBody>
          <a:bodyPr>
            <a:normAutofit fontScale="90000"/>
          </a:bodyPr>
          <a:lstStyle/>
          <a:p>
            <a:r>
              <a:rPr lang="en-US" dirty="0"/>
              <a:t>Snapshot of top occupations collecting UI in Whatcom County by type </a:t>
            </a:r>
            <a:br>
              <a:rPr lang="en-US" dirty="0"/>
            </a:br>
            <a:r>
              <a:rPr lang="en-US" dirty="0"/>
              <a:t>(week 35 – ending September 4)</a:t>
            </a:r>
          </a:p>
        </p:txBody>
      </p:sp>
      <p:sp>
        <p:nvSpPr>
          <p:cNvPr id="3" name="Content Placeholder 2">
            <a:extLst>
              <a:ext uri="{FF2B5EF4-FFF2-40B4-BE49-F238E27FC236}">
                <a16:creationId xmlns:a16="http://schemas.microsoft.com/office/drawing/2014/main" id="{18010238-4A42-47EF-9ACB-D85A74559432}"/>
              </a:ext>
            </a:extLst>
          </p:cNvPr>
          <p:cNvSpPr>
            <a:spLocks noGrp="1"/>
          </p:cNvSpPr>
          <p:nvPr>
            <p:ph sz="half" idx="1"/>
          </p:nvPr>
        </p:nvSpPr>
        <p:spPr/>
        <p:txBody>
          <a:bodyPr>
            <a:normAutofit/>
          </a:bodyPr>
          <a:lstStyle/>
          <a:p>
            <a:r>
              <a:rPr lang="en-US" dirty="0"/>
              <a:t>Regular UI (1,323)</a:t>
            </a:r>
          </a:p>
          <a:p>
            <a:pPr lvl="1"/>
            <a:r>
              <a:rPr lang="en-US" dirty="0"/>
              <a:t>Construction occupations (270)</a:t>
            </a:r>
          </a:p>
          <a:p>
            <a:pPr lvl="1"/>
            <a:r>
              <a:rPr lang="en-US" dirty="0"/>
              <a:t>Management occupations (157)</a:t>
            </a:r>
          </a:p>
          <a:p>
            <a:pPr lvl="1"/>
            <a:r>
              <a:rPr lang="en-US" dirty="0"/>
              <a:t>Production occupations (134)</a:t>
            </a:r>
          </a:p>
          <a:p>
            <a:pPr lvl="1"/>
            <a:r>
              <a:rPr lang="en-US" dirty="0"/>
              <a:t>Office &amp; administrative support (121)</a:t>
            </a:r>
          </a:p>
          <a:p>
            <a:pPr lvl="1"/>
            <a:r>
              <a:rPr lang="en-US" dirty="0"/>
              <a:t>Food preparation &amp; serving (89)</a:t>
            </a:r>
          </a:p>
          <a:p>
            <a:pPr lvl="1"/>
            <a:endParaRPr lang="en-US" dirty="0"/>
          </a:p>
          <a:p>
            <a:r>
              <a:rPr lang="en-US" dirty="0"/>
              <a:t>PUA (1,800)</a:t>
            </a:r>
          </a:p>
          <a:p>
            <a:pPr lvl="1"/>
            <a:r>
              <a:rPr lang="en-US" dirty="0"/>
              <a:t>Personal care &amp; service (561)</a:t>
            </a:r>
          </a:p>
          <a:p>
            <a:pPr lvl="1"/>
            <a:r>
              <a:rPr lang="en-US" dirty="0"/>
              <a:t>Building &amp; grounds cleaning &amp; maintenance (184)</a:t>
            </a:r>
          </a:p>
          <a:p>
            <a:pPr lvl="1"/>
            <a:r>
              <a:rPr lang="en-US" dirty="0"/>
              <a:t>Management (181)</a:t>
            </a:r>
          </a:p>
          <a:p>
            <a:pPr lvl="1"/>
            <a:r>
              <a:rPr lang="en-US" dirty="0"/>
              <a:t>Sales &amp; related (168)</a:t>
            </a:r>
          </a:p>
          <a:p>
            <a:pPr lvl="1"/>
            <a:r>
              <a:rPr lang="en-US" dirty="0"/>
              <a:t>Arts, design, entertainment, sports &amp; media (168)</a:t>
            </a:r>
          </a:p>
          <a:p>
            <a:pPr lvl="1"/>
            <a:endParaRPr lang="en-US" dirty="0"/>
          </a:p>
          <a:p>
            <a:pPr lvl="1"/>
            <a:endParaRPr lang="en-US" dirty="0"/>
          </a:p>
          <a:p>
            <a:pPr lvl="1"/>
            <a:endParaRPr lang="en-US" dirty="0"/>
          </a:p>
        </p:txBody>
      </p:sp>
      <p:sp>
        <p:nvSpPr>
          <p:cNvPr id="5" name="Content Placeholder 4">
            <a:extLst>
              <a:ext uri="{FF2B5EF4-FFF2-40B4-BE49-F238E27FC236}">
                <a16:creationId xmlns:a16="http://schemas.microsoft.com/office/drawing/2014/main" id="{87A59092-A613-4E90-85E6-3DB34F3192BB}"/>
              </a:ext>
            </a:extLst>
          </p:cNvPr>
          <p:cNvSpPr>
            <a:spLocks noGrp="1"/>
          </p:cNvSpPr>
          <p:nvPr>
            <p:ph sz="half" idx="2"/>
          </p:nvPr>
        </p:nvSpPr>
        <p:spPr/>
        <p:txBody>
          <a:bodyPr>
            <a:normAutofit/>
          </a:bodyPr>
          <a:lstStyle/>
          <a:p>
            <a:r>
              <a:rPr lang="en-US" dirty="0"/>
              <a:t>PEUC (2,492)</a:t>
            </a:r>
          </a:p>
          <a:p>
            <a:pPr lvl="1"/>
            <a:r>
              <a:rPr lang="en-US" dirty="0"/>
              <a:t>Management (342)</a:t>
            </a:r>
          </a:p>
          <a:p>
            <a:pPr lvl="1"/>
            <a:r>
              <a:rPr lang="en-US" dirty="0"/>
              <a:t>Production (313)</a:t>
            </a:r>
          </a:p>
          <a:p>
            <a:pPr lvl="1"/>
            <a:r>
              <a:rPr lang="en-US" dirty="0"/>
              <a:t>Office &amp; administrative support (284)</a:t>
            </a:r>
          </a:p>
          <a:p>
            <a:pPr lvl="1"/>
            <a:r>
              <a:rPr lang="en-US" dirty="0"/>
              <a:t>Construction (259)</a:t>
            </a:r>
          </a:p>
          <a:p>
            <a:pPr lvl="1"/>
            <a:r>
              <a:rPr lang="en-US" dirty="0"/>
              <a:t>Food preparation &amp; serving (252)</a:t>
            </a:r>
          </a:p>
          <a:p>
            <a:pPr lvl="1"/>
            <a:endParaRPr lang="en-US" dirty="0"/>
          </a:p>
        </p:txBody>
      </p:sp>
    </p:spTree>
    <p:extLst>
      <p:ext uri="{BB962C8B-B14F-4D97-AF65-F5344CB8AC3E}">
        <p14:creationId xmlns:p14="http://schemas.microsoft.com/office/powerpoint/2010/main" val="1763916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E7B7C2-81E8-46CF-849F-1650DB0D479A}"/>
              </a:ext>
            </a:extLst>
          </p:cNvPr>
          <p:cNvSpPr>
            <a:spLocks noGrp="1"/>
          </p:cNvSpPr>
          <p:nvPr>
            <p:ph type="ctrTitle"/>
          </p:nvPr>
        </p:nvSpPr>
        <p:spPr/>
        <p:txBody>
          <a:bodyPr/>
          <a:lstStyle/>
          <a:p>
            <a:r>
              <a:rPr lang="en-US" dirty="0"/>
              <a:t>Impacts to the labor force: </a:t>
            </a:r>
          </a:p>
        </p:txBody>
      </p:sp>
      <p:sp>
        <p:nvSpPr>
          <p:cNvPr id="5" name="Subtitle 4">
            <a:extLst>
              <a:ext uri="{FF2B5EF4-FFF2-40B4-BE49-F238E27FC236}">
                <a16:creationId xmlns:a16="http://schemas.microsoft.com/office/drawing/2014/main" id="{73D60216-414D-4848-81F8-C50B854A2AC4}"/>
              </a:ext>
            </a:extLst>
          </p:cNvPr>
          <p:cNvSpPr>
            <a:spLocks noGrp="1"/>
          </p:cNvSpPr>
          <p:nvPr>
            <p:ph type="subTitle" idx="1"/>
          </p:nvPr>
        </p:nvSpPr>
        <p:spPr>
          <a:xfrm>
            <a:off x="2018377" y="4050835"/>
            <a:ext cx="6715720" cy="1096899"/>
          </a:xfrm>
        </p:spPr>
        <p:txBody>
          <a:bodyPr>
            <a:normAutofit/>
          </a:bodyPr>
          <a:lstStyle/>
          <a:p>
            <a:r>
              <a:rPr lang="en-US" sz="2800" dirty="0"/>
              <a:t>Who has left and who is coming back?</a:t>
            </a:r>
          </a:p>
        </p:txBody>
      </p:sp>
    </p:spTree>
    <p:extLst>
      <p:ext uri="{BB962C8B-B14F-4D97-AF65-F5344CB8AC3E}">
        <p14:creationId xmlns:p14="http://schemas.microsoft.com/office/powerpoint/2010/main" val="2304606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50AA-5821-4947-88D9-9CC098CFAAF8}"/>
              </a:ext>
            </a:extLst>
          </p:cNvPr>
          <p:cNvSpPr>
            <a:spLocks noGrp="1"/>
          </p:cNvSpPr>
          <p:nvPr>
            <p:ph type="title"/>
          </p:nvPr>
        </p:nvSpPr>
        <p:spPr/>
        <p:txBody>
          <a:bodyPr/>
          <a:lstStyle/>
          <a:p>
            <a:r>
              <a:rPr lang="en-US" dirty="0"/>
              <a:t>Women left the labor force in greater numbers than men overall (US)</a:t>
            </a:r>
          </a:p>
        </p:txBody>
      </p:sp>
      <p:graphicFrame>
        <p:nvGraphicFramePr>
          <p:cNvPr id="9" name="Content Placeholder 8">
            <a:extLst>
              <a:ext uri="{FF2B5EF4-FFF2-40B4-BE49-F238E27FC236}">
                <a16:creationId xmlns:a16="http://schemas.microsoft.com/office/drawing/2014/main" id="{27B76A72-D1CC-41AE-95ED-368D05DD2BE0}"/>
              </a:ext>
            </a:extLst>
          </p:cNvPr>
          <p:cNvGraphicFramePr>
            <a:graphicFrameLocks noGrp="1"/>
          </p:cNvGraphicFramePr>
          <p:nvPr>
            <p:ph idx="1"/>
            <p:extLst/>
          </p:nvPr>
        </p:nvGraphicFramePr>
        <p:xfrm>
          <a:off x="2031338" y="1660634"/>
          <a:ext cx="6797353" cy="4587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8217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5951-A0C4-49D8-9EC1-A6CD61879E99}"/>
              </a:ext>
            </a:extLst>
          </p:cNvPr>
          <p:cNvSpPr>
            <a:spLocks noGrp="1"/>
          </p:cNvSpPr>
          <p:nvPr>
            <p:ph type="title"/>
          </p:nvPr>
        </p:nvSpPr>
        <p:spPr/>
        <p:txBody>
          <a:bodyPr/>
          <a:lstStyle/>
          <a:p>
            <a:r>
              <a:rPr lang="en-US" dirty="0"/>
              <a:t>White men fared better than Black or Latinx men in the labor market</a:t>
            </a:r>
          </a:p>
        </p:txBody>
      </p:sp>
      <p:graphicFrame>
        <p:nvGraphicFramePr>
          <p:cNvPr id="8" name="Content Placeholder 7">
            <a:extLst>
              <a:ext uri="{FF2B5EF4-FFF2-40B4-BE49-F238E27FC236}">
                <a16:creationId xmlns:a16="http://schemas.microsoft.com/office/drawing/2014/main" id="{00000000-0008-0000-0300-000004000000}"/>
              </a:ext>
            </a:extLst>
          </p:cNvPr>
          <p:cNvGraphicFramePr>
            <a:graphicFrameLocks noGrp="1"/>
          </p:cNvGraphicFramePr>
          <p:nvPr>
            <p:ph idx="1"/>
            <p:extLst/>
          </p:nvPr>
        </p:nvGraphicFramePr>
        <p:xfrm>
          <a:off x="1891862" y="1930400"/>
          <a:ext cx="7262648" cy="45439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1048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8604-2A32-475F-A32B-663B89465597}"/>
              </a:ext>
            </a:extLst>
          </p:cNvPr>
          <p:cNvSpPr>
            <a:spLocks noGrp="1"/>
          </p:cNvSpPr>
          <p:nvPr>
            <p:ph type="title"/>
          </p:nvPr>
        </p:nvSpPr>
        <p:spPr/>
        <p:txBody>
          <a:bodyPr/>
          <a:lstStyle/>
          <a:p>
            <a:r>
              <a:rPr lang="en-US" dirty="0"/>
              <a:t>The intersection between race / ethnicity and gender matters (US)</a:t>
            </a:r>
          </a:p>
        </p:txBody>
      </p:sp>
      <p:graphicFrame>
        <p:nvGraphicFramePr>
          <p:cNvPr id="11" name="Content Placeholder 10">
            <a:extLst>
              <a:ext uri="{FF2B5EF4-FFF2-40B4-BE49-F238E27FC236}">
                <a16:creationId xmlns:a16="http://schemas.microsoft.com/office/drawing/2014/main" id="{0459EEE6-7375-4F57-94E3-A69011DC210F}"/>
              </a:ext>
            </a:extLst>
          </p:cNvPr>
          <p:cNvGraphicFramePr>
            <a:graphicFrameLocks noGrp="1"/>
          </p:cNvGraphicFramePr>
          <p:nvPr>
            <p:ph idx="1"/>
            <p:extLst/>
          </p:nvPr>
        </p:nvGraphicFramePr>
        <p:xfrm>
          <a:off x="2031999" y="1681656"/>
          <a:ext cx="7395780" cy="47086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4618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25293" y="659219"/>
            <a:ext cx="3866707" cy="680483"/>
          </a:xfrm>
          <a:prstGeom prst="rect">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entagon 7"/>
          <p:cNvSpPr/>
          <p:nvPr/>
        </p:nvSpPr>
        <p:spPr>
          <a:xfrm>
            <a:off x="0" y="659219"/>
            <a:ext cx="9377916" cy="680484"/>
          </a:xfrm>
          <a:prstGeom prst="homePlate">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77049" y="365123"/>
            <a:ext cx="7599389" cy="1259491"/>
          </a:xfrm>
        </p:spPr>
        <p:txBody>
          <a:bodyPr/>
          <a:lstStyle/>
          <a:p>
            <a:r>
              <a:rPr lang="en-US" dirty="0">
                <a:solidFill>
                  <a:schemeClr val="bg1"/>
                </a:solidFill>
                <a:latin typeface="Myriad Pro" charset="0"/>
                <a:ea typeface="Myriad Pro" charset="0"/>
                <a:cs typeface="Myriad Pro" charset="0"/>
              </a:rPr>
              <a:t>Agenda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
        <p:nvSpPr>
          <p:cNvPr id="9" name="Content Placeholder 8">
            <a:extLst>
              <a:ext uri="{FF2B5EF4-FFF2-40B4-BE49-F238E27FC236}">
                <a16:creationId xmlns:a16="http://schemas.microsoft.com/office/drawing/2014/main" id="{C009D386-9EC3-4313-B22F-A67AD3533537}"/>
              </a:ext>
            </a:extLst>
          </p:cNvPr>
          <p:cNvSpPr>
            <a:spLocks noGrp="1"/>
          </p:cNvSpPr>
          <p:nvPr>
            <p:ph idx="1"/>
          </p:nvPr>
        </p:nvSpPr>
        <p:spPr>
          <a:xfrm>
            <a:off x="769189" y="1546736"/>
            <a:ext cx="10515600" cy="4837261"/>
          </a:xfrm>
        </p:spPr>
        <p:txBody>
          <a:bodyPr>
            <a:normAutofit/>
          </a:bodyPr>
          <a:lstStyle/>
          <a:p>
            <a:pPr marL="0" indent="0" algn="ctr">
              <a:spcBef>
                <a:spcPts val="0"/>
              </a:spcBef>
              <a:buNone/>
            </a:pPr>
            <a:r>
              <a:rPr lang="en-US" b="1" i="1" dirty="0"/>
              <a:t>The Other Pandemic: </a:t>
            </a:r>
          </a:p>
          <a:p>
            <a:pPr marL="0" indent="0" algn="ctr">
              <a:spcBef>
                <a:spcPts val="0"/>
              </a:spcBef>
              <a:buNone/>
            </a:pPr>
            <a:r>
              <a:rPr lang="en-US" b="1" i="1" dirty="0"/>
              <a:t>Inequities in local COVID economic impacts and recovery</a:t>
            </a:r>
          </a:p>
          <a:p>
            <a:pPr marL="0" indent="0" algn="ctr">
              <a:spcBef>
                <a:spcPts val="0"/>
              </a:spcBef>
              <a:buNone/>
            </a:pPr>
            <a:endParaRPr lang="en-US" i="1" dirty="0"/>
          </a:p>
          <a:p>
            <a:r>
              <a:rPr lang="en-US" dirty="0"/>
              <a:t>Welcome, housekeeping, and introductions</a:t>
            </a:r>
          </a:p>
          <a:p>
            <a:r>
              <a:rPr lang="en-US" dirty="0"/>
              <a:t>FAFSA/WASFA: updates and resources – Ashley </a:t>
            </a:r>
            <a:r>
              <a:rPr lang="en-US" dirty="0" err="1"/>
              <a:t>DeLatour</a:t>
            </a:r>
            <a:r>
              <a:rPr lang="en-US" dirty="0"/>
              <a:t>, </a:t>
            </a:r>
            <a:r>
              <a:rPr lang="en-US" dirty="0" err="1"/>
              <a:t>FuturesNW</a:t>
            </a:r>
            <a:endParaRPr lang="en-US" dirty="0"/>
          </a:p>
          <a:p>
            <a:r>
              <a:rPr lang="en-US" b="1" dirty="0"/>
              <a:t>WABC KEYNOTE: </a:t>
            </a:r>
            <a:r>
              <a:rPr lang="en-US" dirty="0"/>
              <a:t>Anneliese Vance-Sherman, ESD Regional Labor Economist</a:t>
            </a:r>
          </a:p>
          <a:p>
            <a:r>
              <a:rPr lang="en-US" b="1" dirty="0"/>
              <a:t>Prosperity Project Community Needs Assessment </a:t>
            </a:r>
            <a:r>
              <a:rPr lang="en-US" dirty="0"/>
              <a:t>– Greg Winter, Opportunity Council </a:t>
            </a:r>
          </a:p>
        </p:txBody>
      </p:sp>
    </p:spTree>
    <p:extLst>
      <p:ext uri="{BB962C8B-B14F-4D97-AF65-F5344CB8AC3E}">
        <p14:creationId xmlns:p14="http://schemas.microsoft.com/office/powerpoint/2010/main" val="2094573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00025F-043A-4514-9018-B2B8CCAFB5FA}"/>
              </a:ext>
            </a:extLst>
          </p:cNvPr>
          <p:cNvSpPr>
            <a:spLocks noGrp="1"/>
          </p:cNvSpPr>
          <p:nvPr>
            <p:ph type="ctrTitle"/>
          </p:nvPr>
        </p:nvSpPr>
        <p:spPr/>
        <p:txBody>
          <a:bodyPr/>
          <a:lstStyle/>
          <a:p>
            <a:r>
              <a:rPr lang="en-US" dirty="0"/>
              <a:t>Working from home</a:t>
            </a:r>
            <a:br>
              <a:rPr lang="en-US" dirty="0"/>
            </a:br>
            <a:r>
              <a:rPr lang="en-US" dirty="0"/>
              <a:t>or not working as a result of COVID-19</a:t>
            </a:r>
          </a:p>
        </p:txBody>
      </p:sp>
      <p:sp>
        <p:nvSpPr>
          <p:cNvPr id="5" name="Subtitle 4">
            <a:extLst>
              <a:ext uri="{FF2B5EF4-FFF2-40B4-BE49-F238E27FC236}">
                <a16:creationId xmlns:a16="http://schemas.microsoft.com/office/drawing/2014/main" id="{2BBCAD9B-C8D0-401F-9DA3-A3FEC7FF7E9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99575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45CF-B0B4-4815-B330-77030A8491BF}"/>
              </a:ext>
            </a:extLst>
          </p:cNvPr>
          <p:cNvSpPr>
            <a:spLocks noGrp="1"/>
          </p:cNvSpPr>
          <p:nvPr>
            <p:ph type="title"/>
          </p:nvPr>
        </p:nvSpPr>
        <p:spPr/>
        <p:txBody>
          <a:bodyPr>
            <a:normAutofit/>
          </a:bodyPr>
          <a:lstStyle/>
          <a:p>
            <a:r>
              <a:rPr lang="en-US" dirty="0"/>
              <a:t>Women were more likely than men to work from home </a:t>
            </a:r>
            <a:r>
              <a:rPr lang="en-US" i="1" dirty="0"/>
              <a:t>as a result of the COVID-19 pandemic</a:t>
            </a:r>
            <a:endParaRPr lang="en-US" dirty="0"/>
          </a:p>
        </p:txBody>
      </p:sp>
      <p:graphicFrame>
        <p:nvGraphicFramePr>
          <p:cNvPr id="4" name="Content Placeholder 3">
            <a:extLst>
              <a:ext uri="{FF2B5EF4-FFF2-40B4-BE49-F238E27FC236}">
                <a16:creationId xmlns:a16="http://schemas.microsoft.com/office/drawing/2014/main" id="{EC56B4D6-BB32-4AC8-889F-7BFC3FB97937}"/>
              </a:ext>
            </a:extLst>
          </p:cNvPr>
          <p:cNvGraphicFramePr>
            <a:graphicFrameLocks noGrp="1"/>
          </p:cNvGraphicFramePr>
          <p:nvPr>
            <p:ph idx="1"/>
            <p:extLst/>
          </p:nvPr>
        </p:nvGraphicFramePr>
        <p:xfrm>
          <a:off x="2032001" y="1930400"/>
          <a:ext cx="3738179" cy="431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a:extLst>
              <a:ext uri="{FF2B5EF4-FFF2-40B4-BE49-F238E27FC236}">
                <a16:creationId xmlns:a16="http://schemas.microsoft.com/office/drawing/2014/main" id="{82C4C9C2-D7D8-43B9-8700-5230E7ABAB46}"/>
              </a:ext>
            </a:extLst>
          </p:cNvPr>
          <p:cNvGraphicFramePr>
            <a:graphicFrameLocks/>
          </p:cNvGraphicFramePr>
          <p:nvPr>
            <p:extLst/>
          </p:nvPr>
        </p:nvGraphicFramePr>
        <p:xfrm>
          <a:off x="5938346" y="1930400"/>
          <a:ext cx="3426371" cy="44809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7741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D18B-B74E-4426-97BF-EE36C88FB7DF}"/>
              </a:ext>
            </a:extLst>
          </p:cNvPr>
          <p:cNvSpPr>
            <a:spLocks noGrp="1"/>
          </p:cNvSpPr>
          <p:nvPr>
            <p:ph type="title"/>
          </p:nvPr>
        </p:nvSpPr>
        <p:spPr/>
        <p:txBody>
          <a:bodyPr>
            <a:normAutofit fontScale="90000"/>
          </a:bodyPr>
          <a:lstStyle/>
          <a:p>
            <a:r>
              <a:rPr lang="en-US" dirty="0"/>
              <a:t>White and Asian workers were the most likely to work from home; Hispanic and Black workers were more likely to be laid off</a:t>
            </a:r>
          </a:p>
        </p:txBody>
      </p:sp>
      <p:graphicFrame>
        <p:nvGraphicFramePr>
          <p:cNvPr id="5" name="Content Placeholder 4">
            <a:extLst>
              <a:ext uri="{FF2B5EF4-FFF2-40B4-BE49-F238E27FC236}">
                <a16:creationId xmlns:a16="http://schemas.microsoft.com/office/drawing/2014/main" id="{974525E5-A70E-4CE9-B3E2-14CF19AF1073}"/>
              </a:ext>
            </a:extLst>
          </p:cNvPr>
          <p:cNvGraphicFramePr>
            <a:graphicFrameLocks noGrp="1"/>
          </p:cNvGraphicFramePr>
          <p:nvPr>
            <p:ph idx="1"/>
            <p:extLst/>
          </p:nvPr>
        </p:nvGraphicFramePr>
        <p:xfrm>
          <a:off x="2032000" y="2017986"/>
          <a:ext cx="3128580" cy="4740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3">
            <a:extLst>
              <a:ext uri="{FF2B5EF4-FFF2-40B4-BE49-F238E27FC236}">
                <a16:creationId xmlns:a16="http://schemas.microsoft.com/office/drawing/2014/main" id="{15DAF6CF-EECB-4071-96CC-E65252CB3B8D}"/>
              </a:ext>
            </a:extLst>
          </p:cNvPr>
          <p:cNvGraphicFramePr>
            <a:graphicFrameLocks/>
          </p:cNvGraphicFramePr>
          <p:nvPr>
            <p:extLst/>
          </p:nvPr>
        </p:nvGraphicFramePr>
        <p:xfrm>
          <a:off x="5538952" y="2160588"/>
          <a:ext cx="3520964" cy="4502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7201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2D73-A58A-4CC0-961B-9316FA3BC3CF}"/>
              </a:ext>
            </a:extLst>
          </p:cNvPr>
          <p:cNvSpPr>
            <a:spLocks noGrp="1"/>
          </p:cNvSpPr>
          <p:nvPr>
            <p:ph type="title"/>
          </p:nvPr>
        </p:nvSpPr>
        <p:spPr/>
        <p:txBody>
          <a:bodyPr>
            <a:normAutofit fontScale="90000"/>
          </a:bodyPr>
          <a:lstStyle/>
          <a:p>
            <a:r>
              <a:rPr lang="en-US" dirty="0"/>
              <a:t>Management and office workers could work from home; service and goods production suffered greater job losses</a:t>
            </a:r>
          </a:p>
        </p:txBody>
      </p:sp>
      <p:graphicFrame>
        <p:nvGraphicFramePr>
          <p:cNvPr id="5" name="Content Placeholder 4">
            <a:extLst>
              <a:ext uri="{FF2B5EF4-FFF2-40B4-BE49-F238E27FC236}">
                <a16:creationId xmlns:a16="http://schemas.microsoft.com/office/drawing/2014/main" id="{263B14F2-9142-4C48-8972-D880D426529D}"/>
              </a:ext>
            </a:extLst>
          </p:cNvPr>
          <p:cNvGraphicFramePr>
            <a:graphicFrameLocks noGrp="1"/>
          </p:cNvGraphicFramePr>
          <p:nvPr>
            <p:ph idx="1"/>
            <p:extLst/>
          </p:nvPr>
        </p:nvGraphicFramePr>
        <p:xfrm>
          <a:off x="2064126" y="1776248"/>
          <a:ext cx="3296745" cy="48207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2F7E518-9F0E-4FBE-BDFF-A6AA3867CF08}"/>
              </a:ext>
            </a:extLst>
          </p:cNvPr>
          <p:cNvGraphicFramePr>
            <a:graphicFrameLocks/>
          </p:cNvGraphicFramePr>
          <p:nvPr>
            <p:extLst/>
          </p:nvPr>
        </p:nvGraphicFramePr>
        <p:xfrm>
          <a:off x="5392994" y="1930401"/>
          <a:ext cx="3635392" cy="46665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9750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B41F2-7E79-4BF0-A320-4C865CF3CBB9}"/>
              </a:ext>
            </a:extLst>
          </p:cNvPr>
          <p:cNvSpPr>
            <a:spLocks noGrp="1"/>
          </p:cNvSpPr>
          <p:nvPr>
            <p:ph type="title"/>
          </p:nvPr>
        </p:nvSpPr>
        <p:spPr/>
        <p:txBody>
          <a:bodyPr/>
          <a:lstStyle/>
          <a:p>
            <a:r>
              <a:rPr lang="en-US" dirty="0"/>
              <a:t>Full time vs part time makes a difference</a:t>
            </a:r>
          </a:p>
        </p:txBody>
      </p:sp>
      <p:graphicFrame>
        <p:nvGraphicFramePr>
          <p:cNvPr id="4" name="Content Placeholder 3">
            <a:extLst>
              <a:ext uri="{FF2B5EF4-FFF2-40B4-BE49-F238E27FC236}">
                <a16:creationId xmlns:a16="http://schemas.microsoft.com/office/drawing/2014/main" id="{DB7B2855-E3D8-4717-9112-B342D856D7BF}"/>
              </a:ext>
            </a:extLst>
          </p:cNvPr>
          <p:cNvGraphicFramePr>
            <a:graphicFrameLocks noGrp="1"/>
          </p:cNvGraphicFramePr>
          <p:nvPr>
            <p:ph idx="1"/>
            <p:extLst/>
          </p:nvPr>
        </p:nvGraphicFramePr>
        <p:xfrm>
          <a:off x="2032000" y="1629103"/>
          <a:ext cx="3475421" cy="4412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B326CA2-3F1F-4FB4-9379-2B015F53E10F}"/>
              </a:ext>
            </a:extLst>
          </p:cNvPr>
          <p:cNvGraphicFramePr>
            <a:graphicFrameLocks/>
          </p:cNvGraphicFramePr>
          <p:nvPr>
            <p:extLst/>
          </p:nvPr>
        </p:nvGraphicFramePr>
        <p:xfrm>
          <a:off x="5507420" y="1629103"/>
          <a:ext cx="3605049" cy="44129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1933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F276-1F37-4579-905F-3A2E3F31FCEC}"/>
              </a:ext>
            </a:extLst>
          </p:cNvPr>
          <p:cNvSpPr>
            <a:spLocks noGrp="1"/>
          </p:cNvSpPr>
          <p:nvPr>
            <p:ph type="title"/>
          </p:nvPr>
        </p:nvSpPr>
        <p:spPr/>
        <p:txBody>
          <a:bodyPr>
            <a:normAutofit/>
          </a:bodyPr>
          <a:lstStyle/>
          <a:p>
            <a:r>
              <a:rPr lang="en-US" dirty="0"/>
              <a:t>Education level represents barriers or opportunities, depending on who you are.</a:t>
            </a:r>
          </a:p>
        </p:txBody>
      </p:sp>
      <p:graphicFrame>
        <p:nvGraphicFramePr>
          <p:cNvPr id="4" name="Content Placeholder 3">
            <a:extLst>
              <a:ext uri="{FF2B5EF4-FFF2-40B4-BE49-F238E27FC236}">
                <a16:creationId xmlns:a16="http://schemas.microsoft.com/office/drawing/2014/main" id="{C8ED5B27-4295-420A-8F48-BF2540A8D562}"/>
              </a:ext>
            </a:extLst>
          </p:cNvPr>
          <p:cNvGraphicFramePr>
            <a:graphicFrameLocks noGrp="1"/>
          </p:cNvGraphicFramePr>
          <p:nvPr>
            <p:ph idx="1"/>
            <p:extLst/>
          </p:nvPr>
        </p:nvGraphicFramePr>
        <p:xfrm>
          <a:off x="1807780" y="1502980"/>
          <a:ext cx="4172607" cy="5150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EB362337-639F-415B-BCC2-BEA43172858C}"/>
              </a:ext>
            </a:extLst>
          </p:cNvPr>
          <p:cNvGraphicFramePr>
            <a:graphicFrameLocks/>
          </p:cNvGraphicFramePr>
          <p:nvPr>
            <p:extLst/>
          </p:nvPr>
        </p:nvGraphicFramePr>
        <p:xfrm>
          <a:off x="6096001" y="1650124"/>
          <a:ext cx="3615559" cy="50029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9391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3F2EC-52C0-4834-8D85-B31B30435DDA}"/>
              </a:ext>
            </a:extLst>
          </p:cNvPr>
          <p:cNvSpPr>
            <a:spLocks noGrp="1"/>
          </p:cNvSpPr>
          <p:nvPr>
            <p:ph type="ctrTitle"/>
          </p:nvPr>
        </p:nvSpPr>
        <p:spPr/>
        <p:txBody>
          <a:bodyPr/>
          <a:lstStyle/>
          <a:p>
            <a:r>
              <a:rPr lang="en-US" dirty="0"/>
              <a:t>Why has supply not caught up with demand?</a:t>
            </a:r>
          </a:p>
        </p:txBody>
      </p:sp>
      <p:sp>
        <p:nvSpPr>
          <p:cNvPr id="5" name="Subtitle 4">
            <a:extLst>
              <a:ext uri="{FF2B5EF4-FFF2-40B4-BE49-F238E27FC236}">
                <a16:creationId xmlns:a16="http://schemas.microsoft.com/office/drawing/2014/main" id="{3EF5544F-35B5-4258-94DA-A3A0DB776BF4}"/>
              </a:ext>
            </a:extLst>
          </p:cNvPr>
          <p:cNvSpPr>
            <a:spLocks noGrp="1"/>
          </p:cNvSpPr>
          <p:nvPr>
            <p:ph type="subTitle" idx="1"/>
          </p:nvPr>
        </p:nvSpPr>
        <p:spPr>
          <a:xfrm>
            <a:off x="1524001" y="4050835"/>
            <a:ext cx="8061433" cy="1088725"/>
          </a:xfrm>
        </p:spPr>
        <p:txBody>
          <a:bodyPr>
            <a:noAutofit/>
          </a:bodyPr>
          <a:lstStyle/>
          <a:p>
            <a:r>
              <a:rPr lang="en-US" sz="3200" dirty="0">
                <a:solidFill>
                  <a:srgbClr val="003366"/>
                </a:solidFill>
              </a:rPr>
              <a:t>(a.k.a. Is there a labor shortage? </a:t>
            </a:r>
          </a:p>
          <a:p>
            <a:r>
              <a:rPr lang="en-US" sz="3200" dirty="0">
                <a:solidFill>
                  <a:srgbClr val="003366"/>
                </a:solidFill>
              </a:rPr>
              <a:t>How do women and BIPOC figure in?)</a:t>
            </a:r>
          </a:p>
        </p:txBody>
      </p:sp>
    </p:spTree>
    <p:extLst>
      <p:ext uri="{BB962C8B-B14F-4D97-AF65-F5344CB8AC3E}">
        <p14:creationId xmlns:p14="http://schemas.microsoft.com/office/powerpoint/2010/main" val="3253255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167E-0BAD-433E-A59C-A48C46802C11}"/>
              </a:ext>
            </a:extLst>
          </p:cNvPr>
          <p:cNvSpPr>
            <a:spLocks noGrp="1"/>
          </p:cNvSpPr>
          <p:nvPr>
            <p:ph type="title"/>
          </p:nvPr>
        </p:nvSpPr>
        <p:spPr/>
        <p:txBody>
          <a:bodyPr>
            <a:normAutofit fontScale="90000"/>
          </a:bodyPr>
          <a:lstStyle/>
          <a:p>
            <a:r>
              <a:rPr lang="en-US" b="1" i="1" dirty="0"/>
              <a:t>Demand: </a:t>
            </a:r>
            <a:br>
              <a:rPr lang="en-US" dirty="0"/>
            </a:br>
            <a:r>
              <a:rPr lang="en-US" dirty="0"/>
              <a:t>Unprecedented job postings signal that businesses are digging out of a hole</a:t>
            </a:r>
          </a:p>
        </p:txBody>
      </p:sp>
      <p:pic>
        <p:nvPicPr>
          <p:cNvPr id="5" name="Content Placeholder 4">
            <a:extLst>
              <a:ext uri="{FF2B5EF4-FFF2-40B4-BE49-F238E27FC236}">
                <a16:creationId xmlns:a16="http://schemas.microsoft.com/office/drawing/2014/main" id="{F62423CE-390D-43B3-A080-AA8C9BC3EFB7}"/>
              </a:ext>
            </a:extLst>
          </p:cNvPr>
          <p:cNvPicPr>
            <a:picLocks noGrp="1" noChangeAspect="1"/>
          </p:cNvPicPr>
          <p:nvPr>
            <p:ph idx="1"/>
          </p:nvPr>
        </p:nvPicPr>
        <p:blipFill>
          <a:blip r:embed="rId2"/>
          <a:stretch>
            <a:fillRect/>
          </a:stretch>
        </p:blipFill>
        <p:spPr>
          <a:xfrm>
            <a:off x="2032002" y="1930400"/>
            <a:ext cx="7131351" cy="4480848"/>
          </a:xfrm>
        </p:spPr>
      </p:pic>
    </p:spTree>
    <p:extLst>
      <p:ext uri="{BB962C8B-B14F-4D97-AF65-F5344CB8AC3E}">
        <p14:creationId xmlns:p14="http://schemas.microsoft.com/office/powerpoint/2010/main" val="122017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CCE6-E21B-4C93-9AF2-5D894A983B7F}"/>
              </a:ext>
            </a:extLst>
          </p:cNvPr>
          <p:cNvSpPr>
            <a:spLocks noGrp="1"/>
          </p:cNvSpPr>
          <p:nvPr>
            <p:ph type="title"/>
          </p:nvPr>
        </p:nvSpPr>
        <p:spPr/>
        <p:txBody>
          <a:bodyPr>
            <a:normAutofit/>
          </a:bodyPr>
          <a:lstStyle/>
          <a:p>
            <a:r>
              <a:rPr lang="en-US" b="1" i="1" dirty="0"/>
              <a:t>Demand:</a:t>
            </a:r>
            <a:br>
              <a:rPr lang="en-US" i="1" dirty="0"/>
            </a:br>
            <a:r>
              <a:rPr lang="en-US" dirty="0"/>
              <a:t>Online job postings tell a similar story locally.</a:t>
            </a:r>
            <a:endParaRPr lang="en-US" i="1" dirty="0"/>
          </a:p>
        </p:txBody>
      </p:sp>
      <p:pic>
        <p:nvPicPr>
          <p:cNvPr id="5" name="Content Placeholder 4">
            <a:extLst>
              <a:ext uri="{FF2B5EF4-FFF2-40B4-BE49-F238E27FC236}">
                <a16:creationId xmlns:a16="http://schemas.microsoft.com/office/drawing/2014/main" id="{CA0523F0-B4E8-4981-BA5D-B8811818BD97}"/>
              </a:ext>
            </a:extLst>
          </p:cNvPr>
          <p:cNvPicPr>
            <a:picLocks noGrp="1" noChangeAspect="1"/>
          </p:cNvPicPr>
          <p:nvPr>
            <p:ph idx="1"/>
          </p:nvPr>
        </p:nvPicPr>
        <p:blipFill>
          <a:blip r:embed="rId2"/>
          <a:stretch>
            <a:fillRect/>
          </a:stretch>
        </p:blipFill>
        <p:spPr>
          <a:xfrm>
            <a:off x="1813684" y="2333297"/>
            <a:ext cx="8854317" cy="3622904"/>
          </a:xfrm>
        </p:spPr>
      </p:pic>
    </p:spTree>
    <p:extLst>
      <p:ext uri="{BB962C8B-B14F-4D97-AF65-F5344CB8AC3E}">
        <p14:creationId xmlns:p14="http://schemas.microsoft.com/office/powerpoint/2010/main" val="1446971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C17E-3C27-4760-AF0C-8368FFC34707}"/>
              </a:ext>
            </a:extLst>
          </p:cNvPr>
          <p:cNvSpPr>
            <a:spLocks noGrp="1"/>
          </p:cNvSpPr>
          <p:nvPr>
            <p:ph type="title"/>
          </p:nvPr>
        </p:nvSpPr>
        <p:spPr/>
        <p:txBody>
          <a:bodyPr/>
          <a:lstStyle/>
          <a:p>
            <a:r>
              <a:rPr lang="en-US" b="1" i="1" dirty="0"/>
              <a:t>Supply and Demand:</a:t>
            </a:r>
            <a:br>
              <a:rPr lang="en-US" dirty="0"/>
            </a:br>
            <a:r>
              <a:rPr lang="en-US" dirty="0"/>
              <a:t>The reality is, we are still in a pandemic</a:t>
            </a:r>
          </a:p>
        </p:txBody>
      </p:sp>
      <p:pic>
        <p:nvPicPr>
          <p:cNvPr id="7" name="Content Placeholder 6">
            <a:extLst>
              <a:ext uri="{FF2B5EF4-FFF2-40B4-BE49-F238E27FC236}">
                <a16:creationId xmlns:a16="http://schemas.microsoft.com/office/drawing/2014/main" id="{6FBECBFE-8FF7-448A-83AF-C4950F9F4F9F}"/>
              </a:ext>
            </a:extLst>
          </p:cNvPr>
          <p:cNvPicPr>
            <a:picLocks noGrp="1" noChangeAspect="1"/>
          </p:cNvPicPr>
          <p:nvPr>
            <p:ph idx="1"/>
          </p:nvPr>
        </p:nvPicPr>
        <p:blipFill>
          <a:blip r:embed="rId2"/>
          <a:stretch>
            <a:fillRect/>
          </a:stretch>
        </p:blipFill>
        <p:spPr>
          <a:xfrm>
            <a:off x="2032000" y="2257107"/>
            <a:ext cx="8178800" cy="3043831"/>
          </a:xfrm>
        </p:spPr>
      </p:pic>
    </p:spTree>
    <p:extLst>
      <p:ext uri="{BB962C8B-B14F-4D97-AF65-F5344CB8AC3E}">
        <p14:creationId xmlns:p14="http://schemas.microsoft.com/office/powerpoint/2010/main" val="428319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71761" y="1366886"/>
            <a:ext cx="4820239" cy="2686640"/>
          </a:xfrm>
          <a:prstGeom prst="rect">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entagon 6"/>
          <p:cNvSpPr/>
          <p:nvPr/>
        </p:nvSpPr>
        <p:spPr>
          <a:xfrm>
            <a:off x="0" y="1366886"/>
            <a:ext cx="9492792" cy="2686640"/>
          </a:xfrm>
          <a:prstGeom prst="homePlate">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95309" y="2284845"/>
            <a:ext cx="7776839" cy="850721"/>
          </a:xfrm>
        </p:spPr>
        <p:txBody>
          <a:bodyPr>
            <a:noAutofit/>
          </a:bodyPr>
          <a:lstStyle/>
          <a:p>
            <a:r>
              <a:rPr lang="en-US" sz="6600" b="1" dirty="0">
                <a:solidFill>
                  <a:schemeClr val="bg1"/>
                </a:solidFill>
                <a:latin typeface="Myriad Pro" charset="0"/>
                <a:ea typeface="Myriad Pro" charset="0"/>
                <a:cs typeface="Myriad Pro" charset="0"/>
              </a:rPr>
              <a:t>Financial Aid 101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Tree>
    <p:extLst>
      <p:ext uri="{BB962C8B-B14F-4D97-AF65-F5344CB8AC3E}">
        <p14:creationId xmlns:p14="http://schemas.microsoft.com/office/powerpoint/2010/main" val="1437817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E0E2-FA89-4BDC-A24D-D9EF50F9F562}"/>
              </a:ext>
            </a:extLst>
          </p:cNvPr>
          <p:cNvSpPr>
            <a:spLocks noGrp="1"/>
          </p:cNvSpPr>
          <p:nvPr>
            <p:ph type="title"/>
          </p:nvPr>
        </p:nvSpPr>
        <p:spPr/>
        <p:txBody>
          <a:bodyPr/>
          <a:lstStyle/>
          <a:p>
            <a:r>
              <a:rPr lang="en-US" b="1" i="1" dirty="0"/>
              <a:t>Supply: </a:t>
            </a:r>
            <a:br>
              <a:rPr lang="en-US" i="1" dirty="0"/>
            </a:br>
            <a:r>
              <a:rPr lang="en-US" dirty="0"/>
              <a:t>Unemployment Insurance claims</a:t>
            </a:r>
          </a:p>
        </p:txBody>
      </p:sp>
      <p:sp>
        <p:nvSpPr>
          <p:cNvPr id="3" name="Content Placeholder 2">
            <a:extLst>
              <a:ext uri="{FF2B5EF4-FFF2-40B4-BE49-F238E27FC236}">
                <a16:creationId xmlns:a16="http://schemas.microsoft.com/office/drawing/2014/main" id="{A43CADD0-05A8-4177-8C86-BC8931798353}"/>
              </a:ext>
            </a:extLst>
          </p:cNvPr>
          <p:cNvSpPr>
            <a:spLocks noGrp="1"/>
          </p:cNvSpPr>
          <p:nvPr>
            <p:ph sz="half" idx="1"/>
          </p:nvPr>
        </p:nvSpPr>
        <p:spPr/>
        <p:txBody>
          <a:bodyPr/>
          <a:lstStyle/>
          <a:p>
            <a:pPr marL="0" indent="0">
              <a:buNone/>
            </a:pPr>
            <a:endParaRPr lang="en-US" dirty="0"/>
          </a:p>
          <a:p>
            <a:endParaRPr lang="en-US" dirty="0"/>
          </a:p>
          <a:p>
            <a:endParaRPr lang="en-US" dirty="0"/>
          </a:p>
        </p:txBody>
      </p:sp>
      <p:sp>
        <p:nvSpPr>
          <p:cNvPr id="5" name="Content Placeholder 4">
            <a:extLst>
              <a:ext uri="{FF2B5EF4-FFF2-40B4-BE49-F238E27FC236}">
                <a16:creationId xmlns:a16="http://schemas.microsoft.com/office/drawing/2014/main" id="{4F1D813E-1257-47FB-B075-2CF1C5A5121A}"/>
              </a:ext>
            </a:extLst>
          </p:cNvPr>
          <p:cNvSpPr>
            <a:spLocks noGrp="1"/>
          </p:cNvSpPr>
          <p:nvPr>
            <p:ph sz="half" idx="2"/>
          </p:nvPr>
        </p:nvSpPr>
        <p:spPr>
          <a:xfrm>
            <a:off x="2186153" y="1930401"/>
            <a:ext cx="7115503" cy="4317999"/>
          </a:xfrm>
        </p:spPr>
        <p:txBody>
          <a:bodyPr/>
          <a:lstStyle/>
          <a:p>
            <a:r>
              <a:rPr lang="en-US" sz="1600" dirty="0"/>
              <a:t>The CARES Act expanded unemployment insurance eligibility and benefits</a:t>
            </a:r>
          </a:p>
          <a:p>
            <a:pPr lvl="1"/>
            <a:r>
              <a:rPr lang="en-US" sz="1450" dirty="0"/>
              <a:t>Pandemic Unemployment Assurance (PUA)</a:t>
            </a:r>
          </a:p>
          <a:p>
            <a:pPr lvl="1"/>
            <a:r>
              <a:rPr lang="en-US" sz="1450" dirty="0"/>
              <a:t>Pandemic Emergency Unemployment compensation (PEUC)</a:t>
            </a:r>
          </a:p>
          <a:p>
            <a:pPr lvl="1"/>
            <a:r>
              <a:rPr lang="en-US" sz="1450" dirty="0"/>
              <a:t>Pandemic Emergency Benefits (PEB)</a:t>
            </a:r>
          </a:p>
          <a:p>
            <a:pPr lvl="1"/>
            <a:endParaRPr lang="en-US" sz="1450" dirty="0"/>
          </a:p>
          <a:p>
            <a:endParaRPr lang="en-US" sz="1600" dirty="0"/>
          </a:p>
          <a:p>
            <a:r>
              <a:rPr lang="en-US" sz="1600" dirty="0"/>
              <a:t>Did generous benefits keep workers out of the labor market?</a:t>
            </a:r>
          </a:p>
          <a:p>
            <a:pPr lvl="1"/>
            <a:r>
              <a:rPr lang="en-US" sz="1450" dirty="0"/>
              <a:t>$600 additional federal benefit (exp. August 2020)</a:t>
            </a:r>
          </a:p>
          <a:p>
            <a:pPr lvl="1"/>
            <a:r>
              <a:rPr lang="en-US" sz="1450" dirty="0"/>
              <a:t>$300 additional federal benefit (exp. September 4, 2021)</a:t>
            </a:r>
          </a:p>
          <a:p>
            <a:pPr lvl="1"/>
            <a:endParaRPr lang="en-US" dirty="0"/>
          </a:p>
        </p:txBody>
      </p:sp>
    </p:spTree>
    <p:extLst>
      <p:ext uri="{BB962C8B-B14F-4D97-AF65-F5344CB8AC3E}">
        <p14:creationId xmlns:p14="http://schemas.microsoft.com/office/powerpoint/2010/main" val="3907536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FF16-8D50-4807-BA52-5154ABF4A439}"/>
              </a:ext>
            </a:extLst>
          </p:cNvPr>
          <p:cNvSpPr>
            <a:spLocks noGrp="1"/>
          </p:cNvSpPr>
          <p:nvPr>
            <p:ph type="title"/>
          </p:nvPr>
        </p:nvSpPr>
        <p:spPr/>
        <p:txBody>
          <a:bodyPr>
            <a:normAutofit/>
          </a:bodyPr>
          <a:lstStyle/>
          <a:p>
            <a:r>
              <a:rPr lang="en-US" b="1" i="1" dirty="0"/>
              <a:t>Supply:</a:t>
            </a:r>
            <a:br>
              <a:rPr lang="en-US" dirty="0"/>
            </a:br>
            <a:r>
              <a:rPr lang="en-US" dirty="0"/>
              <a:t>The care economy disproportionately impacts women</a:t>
            </a:r>
          </a:p>
        </p:txBody>
      </p:sp>
      <p:sp>
        <p:nvSpPr>
          <p:cNvPr id="3" name="Content Placeholder 2">
            <a:extLst>
              <a:ext uri="{FF2B5EF4-FFF2-40B4-BE49-F238E27FC236}">
                <a16:creationId xmlns:a16="http://schemas.microsoft.com/office/drawing/2014/main" id="{07158934-D91B-4810-91D8-6FFB50E7A29F}"/>
              </a:ext>
            </a:extLst>
          </p:cNvPr>
          <p:cNvSpPr>
            <a:spLocks noGrp="1"/>
          </p:cNvSpPr>
          <p:nvPr>
            <p:ph idx="1"/>
          </p:nvPr>
        </p:nvSpPr>
        <p:spPr/>
        <p:txBody>
          <a:bodyPr>
            <a:normAutofit/>
          </a:bodyPr>
          <a:lstStyle/>
          <a:p>
            <a:r>
              <a:rPr lang="en-US" sz="1800" dirty="0"/>
              <a:t>Care for elders </a:t>
            </a:r>
          </a:p>
          <a:p>
            <a:pPr lvl="1"/>
            <a:r>
              <a:rPr lang="en-US" sz="1800" dirty="0"/>
              <a:t>Increased risk related to COVID-19 exposure</a:t>
            </a:r>
          </a:p>
          <a:p>
            <a:endParaRPr lang="en-US" sz="1800" dirty="0"/>
          </a:p>
          <a:p>
            <a:r>
              <a:rPr lang="en-US" sz="1800" dirty="0"/>
              <a:t>Care for children</a:t>
            </a:r>
          </a:p>
          <a:p>
            <a:pPr lvl="1"/>
            <a:r>
              <a:rPr lang="en-US" sz="1800" dirty="0"/>
              <a:t>Childcare – affordability and accessibility</a:t>
            </a:r>
          </a:p>
          <a:p>
            <a:pPr lvl="1"/>
            <a:r>
              <a:rPr lang="en-US" sz="1800" dirty="0"/>
              <a:t>School – online learning and inconsistent schedules</a:t>
            </a:r>
          </a:p>
          <a:p>
            <a:endParaRPr lang="en-US" sz="1800" dirty="0"/>
          </a:p>
          <a:p>
            <a:r>
              <a:rPr lang="en-US" sz="1800" dirty="0"/>
              <a:t>Returning to high-risk jobs is largely incompatible with roles women are expected to assume in the care economy</a:t>
            </a:r>
          </a:p>
          <a:p>
            <a:endParaRPr lang="en-US" sz="1800" dirty="0"/>
          </a:p>
          <a:p>
            <a:pPr lvl="1"/>
            <a:endParaRPr lang="en-US" dirty="0"/>
          </a:p>
        </p:txBody>
      </p:sp>
    </p:spTree>
    <p:extLst>
      <p:ext uri="{BB962C8B-B14F-4D97-AF65-F5344CB8AC3E}">
        <p14:creationId xmlns:p14="http://schemas.microsoft.com/office/powerpoint/2010/main" val="1867374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A606-5FFC-461F-9EB4-26B2C22A7F29}"/>
              </a:ext>
            </a:extLst>
          </p:cNvPr>
          <p:cNvSpPr>
            <a:spLocks noGrp="1"/>
          </p:cNvSpPr>
          <p:nvPr>
            <p:ph type="title"/>
          </p:nvPr>
        </p:nvSpPr>
        <p:spPr/>
        <p:txBody>
          <a:bodyPr>
            <a:normAutofit/>
          </a:bodyPr>
          <a:lstStyle/>
          <a:p>
            <a:r>
              <a:rPr lang="en-US" dirty="0"/>
              <a:t>The effects of structural barriers has been amplified in the recession (in every recession, truthfully) </a:t>
            </a:r>
          </a:p>
        </p:txBody>
      </p:sp>
      <p:sp>
        <p:nvSpPr>
          <p:cNvPr id="3" name="Content Placeholder 2">
            <a:extLst>
              <a:ext uri="{FF2B5EF4-FFF2-40B4-BE49-F238E27FC236}">
                <a16:creationId xmlns:a16="http://schemas.microsoft.com/office/drawing/2014/main" id="{C426DC13-58F9-4CE2-BEFD-8489859C4FC4}"/>
              </a:ext>
            </a:extLst>
          </p:cNvPr>
          <p:cNvSpPr>
            <a:spLocks noGrp="1"/>
          </p:cNvSpPr>
          <p:nvPr>
            <p:ph idx="1"/>
          </p:nvPr>
        </p:nvSpPr>
        <p:spPr/>
        <p:txBody>
          <a:bodyPr>
            <a:normAutofit/>
          </a:bodyPr>
          <a:lstStyle/>
          <a:p>
            <a:r>
              <a:rPr lang="en-US" sz="1600" dirty="0"/>
              <a:t>Part time, low wage, and low education jobs are the first to go, and take more time to return</a:t>
            </a:r>
          </a:p>
          <a:p>
            <a:endParaRPr lang="en-US" sz="1600" dirty="0"/>
          </a:p>
          <a:p>
            <a:r>
              <a:rPr lang="en-US" sz="1600" dirty="0"/>
              <a:t>Service sector jobs were impacted to the greatest extent</a:t>
            </a:r>
          </a:p>
          <a:p>
            <a:endParaRPr lang="en-US" sz="1600" dirty="0"/>
          </a:p>
          <a:p>
            <a:pPr lvl="1"/>
            <a:r>
              <a:rPr lang="en-US" sz="1450" dirty="0"/>
              <a:t>These jobs tend to be held disproportionately by women, immigrants and people of color</a:t>
            </a:r>
          </a:p>
        </p:txBody>
      </p:sp>
    </p:spTree>
    <p:extLst>
      <p:ext uri="{BB962C8B-B14F-4D97-AF65-F5344CB8AC3E}">
        <p14:creationId xmlns:p14="http://schemas.microsoft.com/office/powerpoint/2010/main" val="2117378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2C13-CE7C-4431-9254-125BC904B160}"/>
              </a:ext>
            </a:extLst>
          </p:cNvPr>
          <p:cNvSpPr>
            <a:spLocks noGrp="1"/>
          </p:cNvSpPr>
          <p:nvPr>
            <p:ph type="title"/>
          </p:nvPr>
        </p:nvSpPr>
        <p:spPr/>
        <p:txBody>
          <a:bodyPr/>
          <a:lstStyle/>
          <a:p>
            <a:r>
              <a:rPr lang="en-US" dirty="0"/>
              <a:t>Implications moving forward</a:t>
            </a:r>
          </a:p>
        </p:txBody>
      </p:sp>
      <p:sp>
        <p:nvSpPr>
          <p:cNvPr id="3" name="Content Placeholder 2">
            <a:extLst>
              <a:ext uri="{FF2B5EF4-FFF2-40B4-BE49-F238E27FC236}">
                <a16:creationId xmlns:a16="http://schemas.microsoft.com/office/drawing/2014/main" id="{79F7DC85-23E8-459A-89CF-05BD7386AAB6}"/>
              </a:ext>
            </a:extLst>
          </p:cNvPr>
          <p:cNvSpPr>
            <a:spLocks noGrp="1"/>
          </p:cNvSpPr>
          <p:nvPr>
            <p:ph idx="1"/>
          </p:nvPr>
        </p:nvSpPr>
        <p:spPr>
          <a:xfrm>
            <a:off x="2032002" y="1545022"/>
            <a:ext cx="6447501" cy="4496342"/>
          </a:xfrm>
        </p:spPr>
        <p:txBody>
          <a:bodyPr/>
          <a:lstStyle/>
          <a:p>
            <a:r>
              <a:rPr lang="en-US" dirty="0"/>
              <a:t>Time out of the labor market </a:t>
            </a:r>
            <a:r>
              <a:rPr lang="en-US" dirty="0">
                <a:sym typeface="Wingdings" panose="05000000000000000000" pitchFamily="2" charset="2"/>
              </a:rPr>
              <a:t>perceived skills atrophy and increased barriers in the labor market</a:t>
            </a:r>
          </a:p>
          <a:p>
            <a:endParaRPr lang="en-US" dirty="0">
              <a:sym typeface="Wingdings" panose="05000000000000000000" pitchFamily="2" charset="2"/>
            </a:endParaRPr>
          </a:p>
          <a:p>
            <a:r>
              <a:rPr lang="en-US" dirty="0">
                <a:sym typeface="Wingdings" panose="05000000000000000000" pitchFamily="2" charset="2"/>
              </a:rPr>
              <a:t>Technology progressed quickly during the recession </a:t>
            </a:r>
          </a:p>
          <a:p>
            <a:endParaRPr lang="en-US" dirty="0">
              <a:sym typeface="Wingdings" panose="05000000000000000000" pitchFamily="2" charset="2"/>
            </a:endParaRPr>
          </a:p>
          <a:p>
            <a:r>
              <a:rPr lang="en-US" dirty="0">
                <a:sym typeface="Wingdings" panose="05000000000000000000" pitchFamily="2" charset="2"/>
              </a:rPr>
              <a:t>We are still in a pandemic! Outbreaks at school could send women back home, placing women in a vulnerable position and childcare may not return as quickly as other industries </a:t>
            </a:r>
          </a:p>
          <a:p>
            <a:endParaRPr lang="en-US" dirty="0">
              <a:sym typeface="Wingdings" panose="05000000000000000000" pitchFamily="2" charset="2"/>
            </a:endParaRPr>
          </a:p>
          <a:p>
            <a:r>
              <a:rPr lang="en-US" dirty="0">
                <a:sym typeface="Wingdings" panose="05000000000000000000" pitchFamily="2" charset="2"/>
              </a:rPr>
              <a:t>The sunsetting of CARES Act could put pressure on other support systems</a:t>
            </a:r>
          </a:p>
          <a:p>
            <a:endParaRPr lang="en-US" dirty="0">
              <a:sym typeface="Wingdings" panose="05000000000000000000" pitchFamily="2" charset="2"/>
            </a:endParaRPr>
          </a:p>
          <a:p>
            <a:endParaRPr lang="en-US" dirty="0">
              <a:sym typeface="Wingdings" panose="05000000000000000000" pitchFamily="2" charset="2"/>
            </a:endParaRPr>
          </a:p>
        </p:txBody>
      </p:sp>
    </p:spTree>
    <p:extLst>
      <p:ext uri="{BB962C8B-B14F-4D97-AF65-F5344CB8AC3E}">
        <p14:creationId xmlns:p14="http://schemas.microsoft.com/office/powerpoint/2010/main" val="4006782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3E5E-633E-43D6-8769-D8B75288661E}"/>
              </a:ext>
            </a:extLst>
          </p:cNvPr>
          <p:cNvSpPr>
            <a:spLocks noGrp="1"/>
          </p:cNvSpPr>
          <p:nvPr>
            <p:ph type="ctrTitle"/>
          </p:nvPr>
        </p:nvSpPr>
        <p:spPr/>
        <p:txBody>
          <a:bodyPr/>
          <a:lstStyle/>
          <a:p>
            <a:pPr algn="ctr"/>
            <a:r>
              <a:rPr lang="en-US" dirty="0"/>
              <a:t>Thank you!</a:t>
            </a:r>
          </a:p>
        </p:txBody>
      </p:sp>
      <p:sp>
        <p:nvSpPr>
          <p:cNvPr id="4" name="Subtitle 3">
            <a:extLst>
              <a:ext uri="{FF2B5EF4-FFF2-40B4-BE49-F238E27FC236}">
                <a16:creationId xmlns:a16="http://schemas.microsoft.com/office/drawing/2014/main" id="{0C2C0C8B-0016-4FB8-AC1E-A3F789A3C3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649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71761" y="1366886"/>
            <a:ext cx="4820239" cy="2686640"/>
          </a:xfrm>
          <a:prstGeom prst="rect">
            <a:avLst/>
          </a:prstGeom>
          <a:solidFill>
            <a:srgbClr val="6DC7AB"/>
          </a:solidFill>
          <a:ln>
            <a:solidFill>
              <a:srgbClr val="6DC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0" y="1366886"/>
            <a:ext cx="9492792" cy="2686640"/>
          </a:xfrm>
          <a:prstGeom prst="homePlate">
            <a:avLst/>
          </a:prstGeom>
          <a:solidFill>
            <a:srgbClr val="0B6F6A"/>
          </a:solidFill>
          <a:ln>
            <a:solidFill>
              <a:srgbClr val="0B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101" y="2300852"/>
            <a:ext cx="8255527" cy="818708"/>
          </a:xfrm>
        </p:spPr>
        <p:txBody>
          <a:bodyPr>
            <a:noAutofit/>
          </a:bodyPr>
          <a:lstStyle/>
          <a:p>
            <a:r>
              <a:rPr lang="en-US" sz="4000" b="1" dirty="0">
                <a:solidFill>
                  <a:schemeClr val="bg1"/>
                </a:solidFill>
                <a:latin typeface="Myriad Pro" charset="0"/>
                <a:ea typeface="Myriad Pro" charset="0"/>
                <a:cs typeface="Myriad Pro" charset="0"/>
              </a:rPr>
              <a:t>Prosperity Project: </a:t>
            </a:r>
            <a:br>
              <a:rPr lang="en-US" sz="4000" b="1" dirty="0">
                <a:solidFill>
                  <a:schemeClr val="bg1"/>
                </a:solidFill>
                <a:latin typeface="Myriad Pro" charset="0"/>
                <a:ea typeface="Myriad Pro" charset="0"/>
                <a:cs typeface="Myriad Pro" charset="0"/>
              </a:rPr>
            </a:br>
            <a:r>
              <a:rPr lang="en-US" sz="4000" b="1" dirty="0">
                <a:solidFill>
                  <a:schemeClr val="bg1"/>
                </a:solidFill>
                <a:latin typeface="Myriad Pro" charset="0"/>
                <a:ea typeface="Myriad Pro" charset="0"/>
                <a:cs typeface="Myriad Pro" charset="0"/>
              </a:rPr>
              <a:t>Community Needs Assessment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9145" y="0"/>
            <a:ext cx="1371339" cy="659219"/>
          </a:xfrm>
          <a:prstGeom prst="rect">
            <a:avLst/>
          </a:prstGeom>
        </p:spPr>
      </p:pic>
    </p:spTree>
    <p:extLst>
      <p:ext uri="{BB962C8B-B14F-4D97-AF65-F5344CB8AC3E}">
        <p14:creationId xmlns:p14="http://schemas.microsoft.com/office/powerpoint/2010/main" val="369227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648875" y="1132503"/>
            <a:ext cx="5356200" cy="3109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Twentieth Century"/>
              <a:buNone/>
            </a:pPr>
            <a:r>
              <a:rPr lang="en-US" sz="5400">
                <a:latin typeface="Times New Roman"/>
                <a:ea typeface="Times New Roman"/>
                <a:cs typeface="Times New Roman"/>
                <a:sym typeface="Times New Roman"/>
              </a:rPr>
              <a:t>Introduction to Financial Aid </a:t>
            </a:r>
            <a:br>
              <a:rPr lang="en-US" sz="5400">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pic>
        <p:nvPicPr>
          <p:cNvPr id="109" name="Google Shape;109;p1"/>
          <p:cNvPicPr preferRelativeResize="0"/>
          <p:nvPr/>
        </p:nvPicPr>
        <p:blipFill rotWithShape="1">
          <a:blip r:embed="rId3">
            <a:alphaModFix/>
          </a:blip>
          <a:srcRect l="24398" r="24397"/>
          <a:stretch/>
        </p:blipFill>
        <p:spPr>
          <a:xfrm>
            <a:off x="6743700" y="0"/>
            <a:ext cx="5448300" cy="6858000"/>
          </a:xfrm>
          <a:custGeom>
            <a:avLst/>
            <a:gdLst/>
            <a:ahLst/>
            <a:cxnLst/>
            <a:rect l="l" t="t" r="r" b="b"/>
            <a:pathLst>
              <a:path w="5448297" h="6858000" extrusionOk="0">
                <a:moveTo>
                  <a:pt x="0" y="0"/>
                </a:moveTo>
                <a:lnTo>
                  <a:pt x="5448297" y="0"/>
                </a:lnTo>
                <a:lnTo>
                  <a:pt x="5448297" y="6858000"/>
                </a:lnTo>
                <a:lnTo>
                  <a:pt x="338667" y="6858000"/>
                </a:lnTo>
                <a:lnTo>
                  <a:pt x="1185333" y="4337050"/>
                </a:lnTo>
                <a:close/>
              </a:path>
            </a:pathLst>
          </a:custGeom>
          <a:noFill/>
          <a:ln>
            <a:noFill/>
          </a:ln>
        </p:spPr>
      </p:pic>
      <p:pic>
        <p:nvPicPr>
          <p:cNvPr id="110" name="Google Shape;110;p1"/>
          <p:cNvPicPr preferRelativeResize="0"/>
          <p:nvPr/>
        </p:nvPicPr>
        <p:blipFill rotWithShape="1">
          <a:blip r:embed="rId4">
            <a:alphaModFix/>
          </a:blip>
          <a:srcRect/>
          <a:stretch/>
        </p:blipFill>
        <p:spPr>
          <a:xfrm>
            <a:off x="136425" y="5524186"/>
            <a:ext cx="6159502" cy="1062015"/>
          </a:xfrm>
          <a:prstGeom prst="rect">
            <a:avLst/>
          </a:prstGeom>
          <a:noFill/>
          <a:ln>
            <a:noFill/>
          </a:ln>
        </p:spPr>
      </p:pic>
    </p:spTree>
    <p:extLst>
      <p:ext uri="{BB962C8B-B14F-4D97-AF65-F5344CB8AC3E}">
        <p14:creationId xmlns:p14="http://schemas.microsoft.com/office/powerpoint/2010/main" val="77348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4400"/>
              <a:t>About WSAC and FuturesNW</a:t>
            </a:r>
            <a:endParaRPr/>
          </a:p>
        </p:txBody>
      </p:sp>
      <p:sp>
        <p:nvSpPr>
          <p:cNvPr id="117" name="Google Shape;117;p2"/>
          <p:cNvSpPr txBox="1">
            <a:spLocks noGrp="1"/>
          </p:cNvSpPr>
          <p:nvPr>
            <p:ph type="sldNum" idx="4294967295"/>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323F4F"/>
              </a:buClr>
              <a:buSzPts val="1200"/>
              <a:buFont typeface="Century Gothic"/>
              <a:buNone/>
              <a:tabLst/>
              <a:defRPr/>
            </a:pPr>
            <a:fld id="{00000000-1234-1234-1234-123412341234}" type="slidenum">
              <a:rPr kumimoji="0" lang="en-US" sz="1200" b="0" i="0" u="none" strike="noStrike" kern="0" cap="none" spc="0" normalizeH="0" baseline="0" noProof="0">
                <a:ln>
                  <a:noFill/>
                </a:ln>
                <a:solidFill>
                  <a:srgbClr val="323F4F"/>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323F4F"/>
                </a:buClr>
                <a:buSzPts val="1200"/>
                <a:buFont typeface="Century Gothic"/>
                <a:buNone/>
                <a:tabLst/>
                <a:defRPr/>
              </a:pPr>
              <a:t>9</a:t>
            </a:fld>
            <a:endParaRPr kumimoji="0" sz="1200" b="0" i="0" u="none" strike="noStrike" kern="0" cap="none" spc="0" normalizeH="0" baseline="0" noProof="0">
              <a:ln>
                <a:noFill/>
              </a:ln>
              <a:solidFill>
                <a:srgbClr val="323F4F"/>
              </a:solidFill>
              <a:effectLst/>
              <a:uLnTx/>
              <a:uFillTx/>
              <a:latin typeface="Century Gothic"/>
              <a:ea typeface="Century Gothic"/>
              <a:cs typeface="Century Gothic"/>
              <a:sym typeface="Century Gothic"/>
            </a:endParaRPr>
          </a:p>
        </p:txBody>
      </p:sp>
      <p:sp>
        <p:nvSpPr>
          <p:cNvPr id="118" name="Google Shape;118;p2"/>
          <p:cNvSpPr txBox="1"/>
          <p:nvPr/>
        </p:nvSpPr>
        <p:spPr>
          <a:xfrm>
            <a:off x="2824124" y="2331775"/>
            <a:ext cx="8561100" cy="1077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3200"/>
              <a:buFont typeface="Twentieth Century"/>
              <a:buNone/>
              <a:tabLst/>
              <a:defRPr/>
            </a:pPr>
            <a:r>
              <a:rPr kumimoji="0" lang="en-US" sz="32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WSAC: We advance educational opportunities and attainment in Washington. </a:t>
            </a:r>
            <a:endParaRPr kumimoji="0" sz="1400" b="0" i="0" u="none" strike="noStrike" kern="0" cap="none" spc="0" normalizeH="0" baseline="0" noProof="0">
              <a:ln>
                <a:noFill/>
              </a:ln>
              <a:solidFill>
                <a:srgbClr val="3F3F3F"/>
              </a:solidFill>
              <a:effectLst/>
              <a:uLnTx/>
              <a:uFillTx/>
              <a:latin typeface="Arial"/>
              <a:cs typeface="Arial"/>
              <a:sym typeface="Arial"/>
            </a:endParaRPr>
          </a:p>
        </p:txBody>
      </p:sp>
      <p:pic>
        <p:nvPicPr>
          <p:cNvPr id="119" name="Google Shape;119;p2"/>
          <p:cNvPicPr preferRelativeResize="0"/>
          <p:nvPr/>
        </p:nvPicPr>
        <p:blipFill rotWithShape="1">
          <a:blip r:embed="rId3">
            <a:alphaModFix/>
          </a:blip>
          <a:srcRect l="2887" t="10251" r="83764" b="13974"/>
          <a:stretch/>
        </p:blipFill>
        <p:spPr>
          <a:xfrm>
            <a:off x="1153553" y="1881325"/>
            <a:ext cx="1421026" cy="1776275"/>
          </a:xfrm>
          <a:prstGeom prst="rect">
            <a:avLst/>
          </a:prstGeom>
          <a:noFill/>
          <a:ln>
            <a:noFill/>
          </a:ln>
        </p:spPr>
      </p:pic>
      <p:sp>
        <p:nvSpPr>
          <p:cNvPr id="120" name="Google Shape;120;p2"/>
          <p:cNvSpPr txBox="1"/>
          <p:nvPr/>
        </p:nvSpPr>
        <p:spPr>
          <a:xfrm>
            <a:off x="772550" y="3991675"/>
            <a:ext cx="7735200" cy="2862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3F3F3F"/>
                </a:solidFill>
                <a:effectLst/>
                <a:uLnTx/>
                <a:uFillTx/>
                <a:latin typeface="Twentieth Century"/>
                <a:ea typeface="Twentieth Century"/>
                <a:cs typeface="Twentieth Century"/>
                <a:sym typeface="Twentieth Century"/>
              </a:rPr>
              <a:t>FuturesNW: </a:t>
            </a:r>
            <a:r>
              <a:rPr kumimoji="0" lang="en-US" sz="3200" b="0" i="0" u="none" strike="noStrike" kern="0" cap="none" spc="0" normalizeH="0" baseline="0" noProof="0">
                <a:ln>
                  <a:noFill/>
                </a:ln>
                <a:solidFill>
                  <a:srgbClr val="3F3F3F"/>
                </a:solidFill>
                <a:effectLst/>
                <a:highlight>
                  <a:srgbClr val="FFFFFF"/>
                </a:highlight>
                <a:uLnTx/>
                <a:uFillTx/>
                <a:latin typeface="Twentieth Century"/>
                <a:ea typeface="Twentieth Century"/>
                <a:cs typeface="Twentieth Century"/>
                <a:sym typeface="Twentieth Century"/>
              </a:rPr>
              <a:t>We are a non-profit on a mission to level the socio-economic playing field by supporting students from under-served communities to achieve their career and college dreams.</a:t>
            </a:r>
            <a:endParaRPr kumimoji="0" sz="3200" b="0" i="0" u="none" strike="noStrike" kern="0" cap="none" spc="0" normalizeH="0" baseline="0" noProof="0">
              <a:ln>
                <a:noFill/>
              </a:ln>
              <a:solidFill>
                <a:srgbClr val="3F3F3F"/>
              </a:solidFill>
              <a:effectLst/>
              <a:highlight>
                <a:srgbClr val="FFFFFF"/>
              </a:highligh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pic>
        <p:nvPicPr>
          <p:cNvPr id="121" name="Google Shape;121;p2"/>
          <p:cNvPicPr preferRelativeResize="0"/>
          <p:nvPr/>
        </p:nvPicPr>
        <p:blipFill>
          <a:blip r:embed="rId4">
            <a:alphaModFix/>
          </a:blip>
          <a:stretch>
            <a:fillRect/>
          </a:stretch>
        </p:blipFill>
        <p:spPr>
          <a:xfrm>
            <a:off x="8259224" y="4839375"/>
            <a:ext cx="3695549" cy="1313975"/>
          </a:xfrm>
          <a:prstGeom prst="rect">
            <a:avLst/>
          </a:prstGeom>
          <a:noFill/>
          <a:ln>
            <a:noFill/>
          </a:ln>
        </p:spPr>
      </p:pic>
    </p:spTree>
    <p:extLst>
      <p:ext uri="{BB962C8B-B14F-4D97-AF65-F5344CB8AC3E}">
        <p14:creationId xmlns:p14="http://schemas.microsoft.com/office/powerpoint/2010/main" val="232627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s Direction 16X9">
  <a:themeElements>
    <a:clrScheme name="Custom 1">
      <a:dk1>
        <a:srgbClr val="3F3F3F"/>
      </a:dk1>
      <a:lt1>
        <a:srgbClr val="FFFFFF"/>
      </a:lt1>
      <a:dk2>
        <a:srgbClr val="7F7F7F"/>
      </a:dk2>
      <a:lt2>
        <a:srgbClr val="FFFFFF"/>
      </a:lt2>
      <a:accent1>
        <a:srgbClr val="C6892B"/>
      </a:accent1>
      <a:accent2>
        <a:srgbClr val="174479"/>
      </a:accent2>
      <a:accent3>
        <a:srgbClr val="346625"/>
      </a:accent3>
      <a:accent4>
        <a:srgbClr val="76787B"/>
      </a:accent4>
      <a:accent5>
        <a:srgbClr val="7A1C16"/>
      </a:accent5>
      <a:accent6>
        <a:srgbClr val="60B9CD"/>
      </a:accent6>
      <a:hlink>
        <a:srgbClr val="12446A"/>
      </a:hlink>
      <a:folHlink>
        <a:srgbClr val="4B12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250</TotalTime>
  <Words>4892</Words>
  <Application>Microsoft Macintosh PowerPoint</Application>
  <PresentationFormat>Widescreen</PresentationFormat>
  <Paragraphs>584</Paragraphs>
  <Slides>75</Slides>
  <Notes>43</Notes>
  <HiddenSlides>1</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75</vt:i4>
      </vt:variant>
    </vt:vector>
  </HeadingPairs>
  <TitlesOfParts>
    <vt:vector size="92" baseType="lpstr">
      <vt:lpstr>ＭＳ Ｐゴシック</vt:lpstr>
      <vt:lpstr>Myriad Pro</vt:lpstr>
      <vt:lpstr>Twentieth Century</vt:lpstr>
      <vt:lpstr>Arial</vt:lpstr>
      <vt:lpstr>Book Antiqua</vt:lpstr>
      <vt:lpstr>Calibri</vt:lpstr>
      <vt:lpstr>Calibri Light</vt:lpstr>
      <vt:lpstr>Cambria</vt:lpstr>
      <vt:lpstr>Century Gothic</vt:lpstr>
      <vt:lpstr>Rockwell</vt:lpstr>
      <vt:lpstr>Times New Roman</vt:lpstr>
      <vt:lpstr>Trebuchet MS</vt:lpstr>
      <vt:lpstr>Wingdings</vt:lpstr>
      <vt:lpstr>Wingdings 3</vt:lpstr>
      <vt:lpstr>Office Theme</vt:lpstr>
      <vt:lpstr>Sales Direction 16X9</vt:lpstr>
      <vt:lpstr>3_Facet</vt:lpstr>
      <vt:lpstr>PowerPoint Presentation</vt:lpstr>
      <vt:lpstr>Welcome to the WABC  Quarterly Community Meeting</vt:lpstr>
      <vt:lpstr>Steering Committee Members</vt:lpstr>
      <vt:lpstr>Land Acknowledgement </vt:lpstr>
      <vt:lpstr>Mission Statement </vt:lpstr>
      <vt:lpstr>Agenda</vt:lpstr>
      <vt:lpstr>Financial Aid 101</vt:lpstr>
      <vt:lpstr>Introduction to Financial Aid  </vt:lpstr>
      <vt:lpstr>About WSAC and FuturesNW</vt:lpstr>
      <vt:lpstr>What Will I Learn Today?</vt:lpstr>
      <vt:lpstr>What is Financial Aid?</vt:lpstr>
      <vt:lpstr> Financial Aid Is An Umbrella </vt:lpstr>
      <vt:lpstr>Grants</vt:lpstr>
      <vt:lpstr>Washington College Grant (WCG)</vt:lpstr>
      <vt:lpstr>Washington College Grant </vt:lpstr>
      <vt:lpstr>Scholarships</vt:lpstr>
      <vt:lpstr>Work-Study</vt:lpstr>
      <vt:lpstr>Loans</vt:lpstr>
      <vt:lpstr>Sources of Financial Aid </vt:lpstr>
      <vt:lpstr>Examples of Federal Financial Aid Programs</vt:lpstr>
      <vt:lpstr>Examples of State Financial Aid</vt:lpstr>
      <vt:lpstr>State Financial Aid Calculator</vt:lpstr>
      <vt:lpstr>FAFSA/WASFA: Rule of One</vt:lpstr>
      <vt:lpstr>Free Application for Federal Student Aid (FAFSA)</vt:lpstr>
      <vt:lpstr>Three Ways to Apply for the FAFSA</vt:lpstr>
      <vt:lpstr>FAFSA Website Language Options</vt:lpstr>
      <vt:lpstr>Washington Application for State Financial Aid (WASFA)</vt:lpstr>
      <vt:lpstr>Financial Aid Timeline</vt:lpstr>
      <vt:lpstr>Important Financial Aid Information for the Class of 2022 or adults wishing to start college or apprenticeship program in 2023 </vt:lpstr>
      <vt:lpstr>Class of 2022 Next Steps</vt:lpstr>
      <vt:lpstr>Resource: College Knowledge </vt:lpstr>
      <vt:lpstr>Resource: Junior/Senior Student Workbook</vt:lpstr>
      <vt:lpstr>Local Resource: FuturesNW Resources Platform</vt:lpstr>
      <vt:lpstr>We Are Here to Help!</vt:lpstr>
      <vt:lpstr>We Are Here to Help: Financial Aid events</vt:lpstr>
      <vt:lpstr>Questions </vt:lpstr>
      <vt:lpstr>Keynote: The Other Pandemic: Inequities in COVID-19 economic impact and recovery by Anneliese Vance-Sherman, ESD Economist </vt:lpstr>
      <vt:lpstr>The “Other” Pandemic: Inequalities in local COVID-19 economic impacts &amp; recovery</vt:lpstr>
      <vt:lpstr>Setting the stage: </vt:lpstr>
      <vt:lpstr>How well are workers connecting with their labor markets?</vt:lpstr>
      <vt:lpstr>Labor force participation </vt:lpstr>
      <vt:lpstr>Unemployment rates</vt:lpstr>
      <vt:lpstr>What makes the COVID-19 pandemic recession different?</vt:lpstr>
      <vt:lpstr>Every recession is unique, however…</vt:lpstr>
      <vt:lpstr>The labor market impacts were deeper and more swift than usual</vt:lpstr>
      <vt:lpstr>Whatcom County lost about 14,900 jobs.  So far 8,700 have been recovered</vt:lpstr>
      <vt:lpstr>The peak unemployment rate for women was higher than that for men</vt:lpstr>
      <vt:lpstr>Initial job losses by industry sector (WA):  Great Recession versus COVID-19 Recession</vt:lpstr>
      <vt:lpstr>PowerPoint Presentation</vt:lpstr>
      <vt:lpstr>Different industries have been impacted differently (and so have their workers)</vt:lpstr>
      <vt:lpstr>UI claims gives us an idea about who has economically impacted</vt:lpstr>
      <vt:lpstr>Women are more likely to be in the labor force relative to their historic labor force participation</vt:lpstr>
      <vt:lpstr>Caucasian and Asian workers rejoined the workforce more quickly than BIPOC (WA)</vt:lpstr>
      <vt:lpstr>A similar pattern is found in Whatcom County. </vt:lpstr>
      <vt:lpstr>Snapshot of top occupations collecting UI in Whatcom County by type  (week 35 – ending September 4)</vt:lpstr>
      <vt:lpstr>Impacts to the labor force: </vt:lpstr>
      <vt:lpstr>Women left the labor force in greater numbers than men overall (US)</vt:lpstr>
      <vt:lpstr>White men fared better than Black or Latinx men in the labor market</vt:lpstr>
      <vt:lpstr>The intersection between race / ethnicity and gender matters (US)</vt:lpstr>
      <vt:lpstr>Working from home or not working as a result of COVID-19</vt:lpstr>
      <vt:lpstr>Women were more likely than men to work from home as a result of the COVID-19 pandemic</vt:lpstr>
      <vt:lpstr>White and Asian workers were the most likely to work from home; Hispanic and Black workers were more likely to be laid off</vt:lpstr>
      <vt:lpstr>Management and office workers could work from home; service and goods production suffered greater job losses</vt:lpstr>
      <vt:lpstr>Full time vs part time makes a difference</vt:lpstr>
      <vt:lpstr>Education level represents barriers or opportunities, depending on who you are.</vt:lpstr>
      <vt:lpstr>Why has supply not caught up with demand?</vt:lpstr>
      <vt:lpstr>Demand:  Unprecedented job postings signal that businesses are digging out of a hole</vt:lpstr>
      <vt:lpstr>Demand: Online job postings tell a similar story locally.</vt:lpstr>
      <vt:lpstr>Supply and Demand: The reality is, we are still in a pandemic</vt:lpstr>
      <vt:lpstr>Supply:  Unemployment Insurance claims</vt:lpstr>
      <vt:lpstr>Supply: The care economy disproportionately impacts women</vt:lpstr>
      <vt:lpstr>The effects of structural barriers has been amplified in the recession (in every recession, truthfully) </vt:lpstr>
      <vt:lpstr>Implications moving forward</vt:lpstr>
      <vt:lpstr>Thank you!</vt:lpstr>
      <vt:lpstr>Prosperity Project:  Community Needs Assessment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Edith Tate</dc:creator>
  <cp:lastModifiedBy>Heidi Knickerbocker</cp:lastModifiedBy>
  <cp:revision>17</cp:revision>
  <dcterms:created xsi:type="dcterms:W3CDTF">2021-09-07T19:46:09Z</dcterms:created>
  <dcterms:modified xsi:type="dcterms:W3CDTF">2021-10-28T18:32:36Z</dcterms:modified>
</cp:coreProperties>
</file>