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6" r:id="rId2"/>
    <p:sldId id="258" r:id="rId3"/>
    <p:sldId id="256" r:id="rId4"/>
    <p:sldId id="265" r:id="rId5"/>
    <p:sldId id="263" r:id="rId6"/>
    <p:sldId id="261" r:id="rId7"/>
    <p:sldId id="262"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9DE2F-3025-2E41-874B-0334B2228D11}"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6A173-02DD-FB4B-A844-0BBE2C66F8A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9DE2F-3025-2E41-874B-0334B2228D11}"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6A173-02DD-FB4B-A844-0BBE2C66F8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9DE2F-3025-2E41-874B-0334B2228D11}"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6A173-02DD-FB4B-A844-0BBE2C66F8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9DE2F-3025-2E41-874B-0334B2228D11}"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6A173-02DD-FB4B-A844-0BBE2C66F8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9DE2F-3025-2E41-874B-0334B2228D11}"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6A173-02DD-FB4B-A844-0BBE2C66F8A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9DE2F-3025-2E41-874B-0334B2228D11}"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6A173-02DD-FB4B-A844-0BBE2C66F8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9DE2F-3025-2E41-874B-0334B2228D11}" type="datetimeFigureOut">
              <a:rPr lang="en-US" smtClean="0"/>
              <a:t>3/25/19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6A173-02DD-FB4B-A844-0BBE2C66F8A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9DE2F-3025-2E41-874B-0334B2228D11}" type="datetimeFigureOut">
              <a:rPr lang="en-US" smtClean="0"/>
              <a:t>3/25/19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6A173-02DD-FB4B-A844-0BBE2C66F8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9DE2F-3025-2E41-874B-0334B2228D11}" type="datetimeFigureOut">
              <a:rPr lang="en-US" smtClean="0"/>
              <a:t>3/25/19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6A173-02DD-FB4B-A844-0BBE2C66F8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99DE2F-3025-2E41-874B-0334B2228D11}"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6A173-02DD-FB4B-A844-0BBE2C66F8A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99DE2F-3025-2E41-874B-0334B2228D11}"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6A173-02DD-FB4B-A844-0BBE2C66F8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899DE2F-3025-2E41-874B-0334B2228D11}" type="datetimeFigureOut">
              <a:rPr lang="en-US" smtClean="0"/>
              <a:t>3/25/19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BF6A173-02DD-FB4B-A844-0BBE2C66F8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013C-FABD-304E-AE84-7736E1526E39}"/>
              </a:ext>
            </a:extLst>
          </p:cNvPr>
          <p:cNvSpPr>
            <a:spLocks noGrp="1"/>
          </p:cNvSpPr>
          <p:nvPr>
            <p:ph type="ctrTitle"/>
          </p:nvPr>
        </p:nvSpPr>
        <p:spPr>
          <a:xfrm>
            <a:off x="685800" y="1062110"/>
            <a:ext cx="7848600" cy="1927225"/>
          </a:xfrm>
        </p:spPr>
        <p:txBody>
          <a:bodyPr/>
          <a:lstStyle/>
          <a:p>
            <a:r>
              <a:rPr lang="en-US" sz="4000" dirty="0"/>
              <a:t>On shaky ground: Stabilizing the financial security of single women</a:t>
            </a:r>
          </a:p>
        </p:txBody>
      </p:sp>
      <p:sp>
        <p:nvSpPr>
          <p:cNvPr id="3" name="Subtitle 2">
            <a:extLst>
              <a:ext uri="{FF2B5EF4-FFF2-40B4-BE49-F238E27FC236}">
                <a16:creationId xmlns:a16="http://schemas.microsoft.com/office/drawing/2014/main" id="{78DEED57-DDC1-4045-B9CD-31563B68ECB3}"/>
              </a:ext>
            </a:extLst>
          </p:cNvPr>
          <p:cNvSpPr>
            <a:spLocks noGrp="1"/>
          </p:cNvSpPr>
          <p:nvPr>
            <p:ph type="subTitle" idx="1"/>
          </p:nvPr>
        </p:nvSpPr>
        <p:spPr>
          <a:xfrm>
            <a:off x="685799" y="3505200"/>
            <a:ext cx="4083149" cy="3064412"/>
          </a:xfrm>
        </p:spPr>
        <p:txBody>
          <a:bodyPr>
            <a:normAutofit lnSpcReduction="10000"/>
          </a:bodyPr>
          <a:lstStyle/>
          <a:p>
            <a:r>
              <a:rPr lang="en-US" sz="1600" dirty="0"/>
              <a:t>Amy Castro Baker, PhD</a:t>
            </a:r>
          </a:p>
          <a:p>
            <a:r>
              <a:rPr lang="en-US" sz="1600" dirty="0"/>
              <a:t>School of Social Policy &amp; Practice</a:t>
            </a:r>
          </a:p>
          <a:p>
            <a:r>
              <a:rPr lang="en-US" sz="1600" dirty="0"/>
              <a:t>University of Pennsylvania </a:t>
            </a:r>
          </a:p>
          <a:p>
            <a:endParaRPr lang="en-US" sz="1600" dirty="0"/>
          </a:p>
          <a:p>
            <a:r>
              <a:rPr lang="en-US" sz="1600" dirty="0"/>
              <a:t>Stacia Martin-West, PhD</a:t>
            </a:r>
          </a:p>
          <a:p>
            <a:r>
              <a:rPr lang="en-US" sz="1600" dirty="0"/>
              <a:t>College of Social Work </a:t>
            </a:r>
          </a:p>
          <a:p>
            <a:r>
              <a:rPr lang="en-US" sz="1600" dirty="0"/>
              <a:t>University of Tennessee</a:t>
            </a:r>
          </a:p>
          <a:p>
            <a:endParaRPr lang="en-US" sz="1600" dirty="0"/>
          </a:p>
          <a:p>
            <a:r>
              <a:rPr lang="en-US" sz="1600" dirty="0" err="1"/>
              <a:t>Folasade</a:t>
            </a:r>
            <a:r>
              <a:rPr lang="en-US" sz="1600" dirty="0"/>
              <a:t> </a:t>
            </a:r>
            <a:r>
              <a:rPr lang="en-US" sz="1600" dirty="0" err="1"/>
              <a:t>Famakinwa</a:t>
            </a:r>
            <a:r>
              <a:rPr lang="en-US" sz="1600" dirty="0"/>
              <a:t>, MSSP </a:t>
            </a:r>
          </a:p>
          <a:p>
            <a:r>
              <a:rPr lang="en-US" sz="1600" dirty="0"/>
              <a:t>School of Social Policy &amp; Practice</a:t>
            </a:r>
          </a:p>
          <a:p>
            <a:r>
              <a:rPr lang="en-US" sz="1600" dirty="0"/>
              <a:t>University of Pennsylvania Law School</a:t>
            </a:r>
          </a:p>
          <a:p>
            <a:endParaRPr lang="en-US" sz="1600" dirty="0"/>
          </a:p>
          <a:p>
            <a:endParaRPr lang="en-US" dirty="0"/>
          </a:p>
        </p:txBody>
      </p:sp>
      <p:sp>
        <p:nvSpPr>
          <p:cNvPr id="5" name="TextBox 4">
            <a:extLst>
              <a:ext uri="{FF2B5EF4-FFF2-40B4-BE49-F238E27FC236}">
                <a16:creationId xmlns:a16="http://schemas.microsoft.com/office/drawing/2014/main" id="{B0B84CB5-9418-744E-B2E5-D562883E63D8}"/>
              </a:ext>
            </a:extLst>
          </p:cNvPr>
          <p:cNvSpPr txBox="1"/>
          <p:nvPr/>
        </p:nvSpPr>
        <p:spPr>
          <a:xfrm>
            <a:off x="4881490" y="3505200"/>
            <a:ext cx="3652910" cy="2062103"/>
          </a:xfrm>
          <a:prstGeom prst="rect">
            <a:avLst/>
          </a:prstGeom>
          <a:noFill/>
        </p:spPr>
        <p:txBody>
          <a:bodyPr wrap="square" rtlCol="0">
            <a:spAutoFit/>
          </a:bodyPr>
          <a:lstStyle/>
          <a:p>
            <a:r>
              <a:rPr lang="en-US" sz="1600" dirty="0">
                <a:solidFill>
                  <a:schemeClr val="bg2">
                    <a:lumMod val="25000"/>
                  </a:schemeClr>
                </a:solidFill>
              </a:rPr>
              <a:t>In Partnership with:</a:t>
            </a:r>
          </a:p>
          <a:p>
            <a:r>
              <a:rPr lang="en-US" sz="1600" dirty="0">
                <a:solidFill>
                  <a:schemeClr val="bg2">
                    <a:lumMod val="25000"/>
                  </a:schemeClr>
                </a:solidFill>
              </a:rPr>
              <a:t>Closing the Women’s Wealth Gap</a:t>
            </a:r>
          </a:p>
          <a:p>
            <a:r>
              <a:rPr lang="en-US" sz="1600" dirty="0">
                <a:solidFill>
                  <a:schemeClr val="bg2">
                    <a:lumMod val="25000"/>
                  </a:schemeClr>
                </a:solidFill>
              </a:rPr>
              <a:t>Asset Funders Network </a:t>
            </a:r>
          </a:p>
          <a:p>
            <a:endParaRPr lang="en-US" sz="1600" dirty="0">
              <a:solidFill>
                <a:schemeClr val="bg2">
                  <a:lumMod val="25000"/>
                </a:schemeClr>
              </a:solidFill>
            </a:endParaRPr>
          </a:p>
          <a:p>
            <a:r>
              <a:rPr lang="en-US" sz="1600" dirty="0">
                <a:solidFill>
                  <a:schemeClr val="bg2">
                    <a:lumMod val="25000"/>
                  </a:schemeClr>
                </a:solidFill>
              </a:rPr>
              <a:t>Funded By: </a:t>
            </a:r>
          </a:p>
          <a:p>
            <a:r>
              <a:rPr lang="en-US" sz="1600" dirty="0">
                <a:solidFill>
                  <a:schemeClr val="bg2">
                    <a:lumMod val="25000"/>
                  </a:schemeClr>
                </a:solidFill>
              </a:rPr>
              <a:t>the Dallas Women’s Foundation, The Chicago Foundation for Women, &amp; AARP </a:t>
            </a:r>
          </a:p>
        </p:txBody>
      </p:sp>
    </p:spTree>
    <p:extLst>
      <p:ext uri="{BB962C8B-B14F-4D97-AF65-F5344CB8AC3E}">
        <p14:creationId xmlns:p14="http://schemas.microsoft.com/office/powerpoint/2010/main" val="44004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558" y="837618"/>
            <a:ext cx="7836750" cy="5079750"/>
          </a:xfrm>
          <a:prstGeom prst="rect">
            <a:avLst/>
          </a:prstGeom>
          <a:noFill/>
        </p:spPr>
        <p:txBody>
          <a:bodyPr wrap="square" rtlCol="0">
            <a:spAutoFit/>
          </a:bodyPr>
          <a:lstStyle/>
          <a:p>
            <a:r>
              <a:rPr lang="en-US" sz="2400" dirty="0"/>
              <a:t>“Good innovators typically think very big and they think very small. New ideas are sometimes found in the most granular details of a problem where few others bother to look. And they are sometimes found when you are doing your most abstract and philosophical thinking, considering why the world is the way that it is and whether there might be an alternative to the dominant paradigm. Rarely can they be found in the temperate latitudes between the two spaces, where we spend 99% of our lives.” </a:t>
            </a:r>
            <a:br>
              <a:rPr lang="en-US" sz="2400" dirty="0"/>
            </a:br>
            <a:br>
              <a:rPr lang="en-US" sz="2400" dirty="0"/>
            </a:br>
            <a:r>
              <a:rPr lang="en-US" sz="2400" dirty="0"/>
              <a:t>	                   ~Nate Silver, The Signal and the Noise </a:t>
            </a:r>
            <a:br>
              <a:rPr lang="en-US" sz="2400" dirty="0"/>
            </a:br>
            <a:endParaRPr lang="en-US" sz="2400" dirty="0"/>
          </a:p>
        </p:txBody>
      </p:sp>
    </p:spTree>
    <p:extLst>
      <p:ext uri="{BB962C8B-B14F-4D97-AF65-F5344CB8AC3E}">
        <p14:creationId xmlns:p14="http://schemas.microsoft.com/office/powerpoint/2010/main" val="159051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Women &amp; Wealth </a:t>
            </a:r>
          </a:p>
        </p:txBody>
      </p:sp>
      <p:sp>
        <p:nvSpPr>
          <p:cNvPr id="5" name="Content Placeholder 4"/>
          <p:cNvSpPr>
            <a:spLocks noGrp="1"/>
          </p:cNvSpPr>
          <p:nvPr>
            <p:ph idx="1"/>
          </p:nvPr>
        </p:nvSpPr>
        <p:spPr/>
        <p:txBody>
          <a:bodyPr/>
          <a:lstStyle/>
          <a:p>
            <a:r>
              <a:rPr lang="en-US" sz="2800" dirty="0"/>
              <a:t>Why wealth? </a:t>
            </a:r>
          </a:p>
          <a:p>
            <a:r>
              <a:rPr lang="en-US" sz="2800" dirty="0"/>
              <a:t>Single women of all ages own $.32 for each dollar of wealth owned by single men. </a:t>
            </a:r>
          </a:p>
          <a:p>
            <a:r>
              <a:rPr lang="en-US" sz="2800" dirty="0"/>
              <a:t>Single Black and Hispanic women own less than $.01 for each dollar of wealth owned by their White male counterparts. </a:t>
            </a:r>
          </a:p>
          <a:p>
            <a:pPr marL="0" indent="0">
              <a:buNone/>
            </a:pPr>
            <a:endParaRPr lang="en-US" sz="2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4251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5C23CF-6A2D-7C42-8A80-38C07DBFF640}"/>
              </a:ext>
            </a:extLst>
          </p:cNvPr>
          <p:cNvPicPr>
            <a:picLocks noGrp="1" noChangeAspect="1"/>
          </p:cNvPicPr>
          <p:nvPr>
            <p:ph idx="4294967295"/>
          </p:nvPr>
        </p:nvPicPr>
        <p:blipFill>
          <a:blip r:embed="rId2"/>
          <a:stretch>
            <a:fillRect/>
          </a:stretch>
        </p:blipFill>
        <p:spPr>
          <a:xfrm>
            <a:off x="0" y="675248"/>
            <a:ext cx="9142952" cy="5477803"/>
          </a:xfrm>
        </p:spPr>
      </p:pic>
    </p:spTree>
    <p:extLst>
      <p:ext uri="{BB962C8B-B14F-4D97-AF65-F5344CB8AC3E}">
        <p14:creationId xmlns:p14="http://schemas.microsoft.com/office/powerpoint/2010/main" val="112554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69900"/>
            <a:ext cx="9144000" cy="5916706"/>
          </a:xfrm>
          <a:prstGeom prst="rect">
            <a:avLst/>
          </a:prstGeom>
        </p:spPr>
      </p:pic>
    </p:spTree>
    <p:extLst>
      <p:ext uri="{BB962C8B-B14F-4D97-AF65-F5344CB8AC3E}">
        <p14:creationId xmlns:p14="http://schemas.microsoft.com/office/powerpoint/2010/main" val="3373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9900"/>
            <a:ext cx="9144000" cy="5916706"/>
          </a:xfrm>
          <a:prstGeom prst="rect">
            <a:avLst/>
          </a:prstGeom>
        </p:spPr>
      </p:pic>
    </p:spTree>
    <p:extLst>
      <p:ext uri="{BB962C8B-B14F-4D97-AF65-F5344CB8AC3E}">
        <p14:creationId xmlns:p14="http://schemas.microsoft.com/office/powerpoint/2010/main" val="229747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Problem Drivers</a:t>
            </a:r>
          </a:p>
        </p:txBody>
      </p:sp>
      <p:sp>
        <p:nvSpPr>
          <p:cNvPr id="3" name="Content Placeholder 2"/>
          <p:cNvSpPr>
            <a:spLocks noGrp="1"/>
          </p:cNvSpPr>
          <p:nvPr>
            <p:ph idx="1"/>
          </p:nvPr>
        </p:nvSpPr>
        <p:spPr/>
        <p:txBody>
          <a:bodyPr>
            <a:normAutofit/>
          </a:bodyPr>
          <a:lstStyle/>
          <a:p>
            <a:r>
              <a:rPr lang="en-US" sz="2800" dirty="0"/>
              <a:t>Legacy of racial and sexual discrimination in credit and lending.</a:t>
            </a:r>
          </a:p>
          <a:p>
            <a:r>
              <a:rPr lang="en-US" sz="2800" dirty="0"/>
              <a:t>Gender inequities in homeownership</a:t>
            </a:r>
          </a:p>
          <a:p>
            <a:r>
              <a:rPr lang="en-US" sz="2800" dirty="0"/>
              <a:t>Ineligibility for retirement plans</a:t>
            </a:r>
          </a:p>
          <a:p>
            <a:r>
              <a:rPr lang="en-US" sz="2800" dirty="0"/>
              <a:t>Lack of access to coaching </a:t>
            </a:r>
          </a:p>
          <a:p>
            <a:r>
              <a:rPr lang="en-US" sz="2800" dirty="0"/>
              <a:t>Algorithmic Bias </a:t>
            </a:r>
          </a:p>
        </p:txBody>
      </p:sp>
    </p:spTree>
    <p:extLst>
      <p:ext uri="{BB962C8B-B14F-4D97-AF65-F5344CB8AC3E}">
        <p14:creationId xmlns:p14="http://schemas.microsoft.com/office/powerpoint/2010/main" val="198506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Action</a:t>
            </a:r>
          </a:p>
        </p:txBody>
      </p:sp>
      <p:sp>
        <p:nvSpPr>
          <p:cNvPr id="3" name="Content Placeholder 2"/>
          <p:cNvSpPr>
            <a:spLocks noGrp="1"/>
          </p:cNvSpPr>
          <p:nvPr>
            <p:ph idx="1"/>
          </p:nvPr>
        </p:nvSpPr>
        <p:spPr>
          <a:xfrm>
            <a:off x="457200" y="1600200"/>
            <a:ext cx="7744363" cy="4876800"/>
          </a:xfrm>
        </p:spPr>
        <p:txBody>
          <a:bodyPr>
            <a:normAutofit/>
          </a:bodyPr>
          <a:lstStyle/>
          <a:p>
            <a:r>
              <a:rPr lang="en-US" sz="2800" dirty="0"/>
              <a:t>Lifespan Approach to Coaching, Building, and Protecting Wealth</a:t>
            </a:r>
          </a:p>
          <a:p>
            <a:r>
              <a:rPr lang="en-US" sz="2800" dirty="0"/>
              <a:t>Easing the Cost of Housing</a:t>
            </a:r>
          </a:p>
          <a:p>
            <a:r>
              <a:rPr lang="en-US" sz="2800" dirty="0"/>
              <a:t>Elevate Invisible Populations of Women </a:t>
            </a:r>
          </a:p>
          <a:p>
            <a:r>
              <a:rPr lang="en-US" sz="2800" dirty="0"/>
              <a:t>Leverage Technology and Predictive Analytics</a:t>
            </a:r>
          </a:p>
          <a:p>
            <a:r>
              <a:rPr lang="en-US" sz="2800" dirty="0"/>
              <a:t>Legal Aid</a:t>
            </a:r>
          </a:p>
          <a:p>
            <a:pPr marL="0" indent="0">
              <a:buNone/>
            </a:pPr>
            <a:endParaRPr lang="en-US" sz="2800" dirty="0"/>
          </a:p>
        </p:txBody>
      </p:sp>
    </p:spTree>
    <p:extLst>
      <p:ext uri="{BB962C8B-B14F-4D97-AF65-F5344CB8AC3E}">
        <p14:creationId xmlns:p14="http://schemas.microsoft.com/office/powerpoint/2010/main" val="3975661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110</TotalTime>
  <Words>278</Words>
  <Application>Microsoft Macintosh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Clarity</vt:lpstr>
      <vt:lpstr>On shaky ground: Stabilizing the financial security of single women</vt:lpstr>
      <vt:lpstr>PowerPoint Presentation</vt:lpstr>
      <vt:lpstr>Women &amp; Wealth </vt:lpstr>
      <vt:lpstr>PowerPoint Presentation</vt:lpstr>
      <vt:lpstr>PowerPoint Presentation</vt:lpstr>
      <vt:lpstr>PowerPoint Presentation</vt:lpstr>
      <vt:lpstr>Key Problem Drivers</vt:lpstr>
      <vt:lpstr>Strategies for Action</vt:lpstr>
    </vt:vector>
  </TitlesOfParts>
  <Company>University of Pennsylvania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Castro Baker</dc:creator>
  <cp:lastModifiedBy>Microsoft Office User</cp:lastModifiedBy>
  <cp:revision>32</cp:revision>
  <dcterms:created xsi:type="dcterms:W3CDTF">2018-07-27T13:45:28Z</dcterms:created>
  <dcterms:modified xsi:type="dcterms:W3CDTF">2019-03-25T22:58:23Z</dcterms:modified>
</cp:coreProperties>
</file>